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1" r:id="rId2"/>
  </p:sldMasterIdLst>
  <p:notesMasterIdLst>
    <p:notesMasterId r:id="rId105"/>
  </p:notesMasterIdLst>
  <p:handoutMasterIdLst>
    <p:handoutMasterId r:id="rId106"/>
  </p:handoutMasterIdLst>
  <p:sldIdLst>
    <p:sldId id="256" r:id="rId3"/>
    <p:sldId id="316" r:id="rId4"/>
    <p:sldId id="344" r:id="rId5"/>
    <p:sldId id="345" r:id="rId6"/>
    <p:sldId id="529" r:id="rId7"/>
    <p:sldId id="346" r:id="rId8"/>
    <p:sldId id="471" r:id="rId9"/>
    <p:sldId id="472" r:id="rId10"/>
    <p:sldId id="511" r:id="rId11"/>
    <p:sldId id="512" r:id="rId12"/>
    <p:sldId id="513" r:id="rId13"/>
    <p:sldId id="514" r:id="rId14"/>
    <p:sldId id="515" r:id="rId15"/>
    <p:sldId id="516" r:id="rId16"/>
    <p:sldId id="474" r:id="rId17"/>
    <p:sldId id="475" r:id="rId18"/>
    <p:sldId id="476" r:id="rId19"/>
    <p:sldId id="477" r:id="rId20"/>
    <p:sldId id="478" r:id="rId21"/>
    <p:sldId id="469" r:id="rId22"/>
    <p:sldId id="479" r:id="rId23"/>
    <p:sldId id="510" r:id="rId24"/>
    <p:sldId id="347" r:id="rId25"/>
    <p:sldId id="349" r:id="rId26"/>
    <p:sldId id="480" r:id="rId27"/>
    <p:sldId id="350" r:id="rId28"/>
    <p:sldId id="351" r:id="rId29"/>
    <p:sldId id="352" r:id="rId30"/>
    <p:sldId id="353" r:id="rId31"/>
    <p:sldId id="354" r:id="rId32"/>
    <p:sldId id="355" r:id="rId33"/>
    <p:sldId id="356" r:id="rId34"/>
    <p:sldId id="357" r:id="rId35"/>
    <p:sldId id="358" r:id="rId36"/>
    <p:sldId id="359" r:id="rId37"/>
    <p:sldId id="360" r:id="rId38"/>
    <p:sldId id="517" r:id="rId39"/>
    <p:sldId id="361" r:id="rId40"/>
    <p:sldId id="362" r:id="rId41"/>
    <p:sldId id="518" r:id="rId42"/>
    <p:sldId id="521" r:id="rId43"/>
    <p:sldId id="519" r:id="rId44"/>
    <p:sldId id="363" r:id="rId45"/>
    <p:sldId id="523" r:id="rId46"/>
    <p:sldId id="524" r:id="rId47"/>
    <p:sldId id="365" r:id="rId48"/>
    <p:sldId id="366" r:id="rId49"/>
    <p:sldId id="522" r:id="rId50"/>
    <p:sldId id="367" r:id="rId51"/>
    <p:sldId id="368" r:id="rId52"/>
    <p:sldId id="525" r:id="rId53"/>
    <p:sldId id="526" r:id="rId54"/>
    <p:sldId id="369" r:id="rId55"/>
    <p:sldId id="528" r:id="rId56"/>
    <p:sldId id="370" r:id="rId57"/>
    <p:sldId id="485" r:id="rId58"/>
    <p:sldId id="481" r:id="rId59"/>
    <p:sldId id="482" r:id="rId60"/>
    <p:sldId id="483" r:id="rId61"/>
    <p:sldId id="484" r:id="rId62"/>
    <p:sldId id="372" r:id="rId63"/>
    <p:sldId id="373" r:id="rId64"/>
    <p:sldId id="374" r:id="rId65"/>
    <p:sldId id="375" r:id="rId66"/>
    <p:sldId id="486" r:id="rId67"/>
    <p:sldId id="487" r:id="rId68"/>
    <p:sldId id="376" r:id="rId69"/>
    <p:sldId id="377" r:id="rId70"/>
    <p:sldId id="378" r:id="rId71"/>
    <p:sldId id="379" r:id="rId72"/>
    <p:sldId id="380" r:id="rId73"/>
    <p:sldId id="488" r:id="rId74"/>
    <p:sldId id="381" r:id="rId75"/>
    <p:sldId id="386" r:id="rId76"/>
    <p:sldId id="387" r:id="rId77"/>
    <p:sldId id="489" r:id="rId78"/>
    <p:sldId id="490" r:id="rId79"/>
    <p:sldId id="492" r:id="rId80"/>
    <p:sldId id="388" r:id="rId81"/>
    <p:sldId id="493" r:id="rId82"/>
    <p:sldId id="389" r:id="rId83"/>
    <p:sldId id="390" r:id="rId84"/>
    <p:sldId id="391" r:id="rId85"/>
    <p:sldId id="494" r:id="rId86"/>
    <p:sldId id="383" r:id="rId87"/>
    <p:sldId id="495" r:id="rId88"/>
    <p:sldId id="393" r:id="rId89"/>
    <p:sldId id="394" r:id="rId90"/>
    <p:sldId id="496" r:id="rId91"/>
    <p:sldId id="395" r:id="rId92"/>
    <p:sldId id="396" r:id="rId93"/>
    <p:sldId id="397" r:id="rId94"/>
    <p:sldId id="398" r:id="rId95"/>
    <p:sldId id="382" r:id="rId96"/>
    <p:sldId id="399" r:id="rId97"/>
    <p:sldId id="400" r:id="rId98"/>
    <p:sldId id="500" r:id="rId99"/>
    <p:sldId id="497" r:id="rId100"/>
    <p:sldId id="498" r:id="rId101"/>
    <p:sldId id="402" r:id="rId102"/>
    <p:sldId id="499" r:id="rId103"/>
    <p:sldId id="275" r:id="rId104"/>
  </p:sldIdLst>
  <p:sldSz cx="9906000" cy="6858000" type="A4"/>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ward van Dipten" initials="EGvD" lastIdx="21" clrIdx="0"/>
  <p:cmAuthor id="1" name="Martin Op 't Land" initials="MO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B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66" autoAdjust="0"/>
    <p:restoredTop sz="85588" autoAdjust="0"/>
  </p:normalViewPr>
  <p:slideViewPr>
    <p:cSldViewPr>
      <p:cViewPr varScale="1">
        <p:scale>
          <a:sx n="65" d="100"/>
          <a:sy n="65" d="100"/>
        </p:scale>
        <p:origin x="1402" y="48"/>
      </p:cViewPr>
      <p:guideLst>
        <p:guide orient="horz" pos="2160"/>
        <p:guide pos="3120"/>
      </p:guideLst>
    </p:cSldViewPr>
  </p:slideViewPr>
  <p:outlineViewPr>
    <p:cViewPr>
      <p:scale>
        <a:sx n="33" d="100"/>
        <a:sy n="33" d="100"/>
      </p:scale>
      <p:origin x="0" y="27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73" d="100"/>
          <a:sy n="73" d="100"/>
        </p:scale>
        <p:origin x="-249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commentAuthors" Target="commentAuthor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37729162-2AD6-48E7-A29A-ED35E77E39D3}" type="slidenum">
              <a:rPr lang="en-US"/>
              <a:pPr>
                <a:defRPr/>
              </a:pPr>
              <a:t>‹#›</a:t>
            </a:fld>
            <a:endParaRPr lang="en-US"/>
          </a:p>
        </p:txBody>
      </p:sp>
    </p:spTree>
    <p:extLst>
      <p:ext uri="{BB962C8B-B14F-4D97-AF65-F5344CB8AC3E}">
        <p14:creationId xmlns:p14="http://schemas.microsoft.com/office/powerpoint/2010/main" val="379595311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e l'image des diapositives 3"/>
          <p:cNvSpPr>
            <a:spLocks noGrp="1" noRot="1" noChangeAspect="1"/>
          </p:cNvSpPr>
          <p:nvPr>
            <p:ph type="sldImg" idx="2"/>
          </p:nvPr>
        </p:nvSpPr>
        <p:spPr>
          <a:xfrm>
            <a:off x="787400" y="571500"/>
            <a:ext cx="5283200" cy="36576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p:cNvSpPr>
            <a:spLocks noGrp="1"/>
          </p:cNvSpPr>
          <p:nvPr>
            <p:ph type="body" sz="quarter" idx="3"/>
          </p:nvPr>
        </p:nvSpPr>
        <p:spPr>
          <a:xfrm>
            <a:off x="214313" y="4343400"/>
            <a:ext cx="6429375" cy="4229100"/>
          </a:xfrm>
          <a:prstGeom prst="rect">
            <a:avLst/>
          </a:prstGeom>
        </p:spPr>
        <p:txBody>
          <a:bodyPr vert="horz" lIns="91440" tIns="45720" rIns="91440" bIns="45720" rtlCol="0">
            <a:normAutofit/>
          </a:body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endParaRPr lang="en-US" noProof="0" dirty="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4B58C428-A623-447A-A73B-7B7B841F8E41}" type="slidenum">
              <a:rPr lang="en-US"/>
              <a:pPr>
                <a:defRPr/>
              </a:pPr>
              <a:t>‹#›</a:t>
            </a:fld>
            <a:endParaRPr lang="en-US"/>
          </a:p>
        </p:txBody>
      </p:sp>
    </p:spTree>
    <p:extLst>
      <p:ext uri="{BB962C8B-B14F-4D97-AF65-F5344CB8AC3E}">
        <p14:creationId xmlns:p14="http://schemas.microsoft.com/office/powerpoint/2010/main" val="2510846679"/>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180975" algn="l" rtl="0" eaLnBrk="0" fontAlgn="base" hangingPunct="0">
      <a:spcBef>
        <a:spcPct val="30000"/>
      </a:spcBef>
      <a:spcAft>
        <a:spcPct val="0"/>
      </a:spcAft>
      <a:defRPr sz="1200" kern="1200">
        <a:solidFill>
          <a:schemeClr val="tx1"/>
        </a:solidFill>
        <a:latin typeface="+mn-lt"/>
        <a:ea typeface="+mn-ea"/>
        <a:cs typeface="+mn-cs"/>
      </a:defRPr>
    </a:lvl2pPr>
    <a:lvl3pPr marL="360363" algn="l" rtl="0" eaLnBrk="0" fontAlgn="base" hangingPunct="0">
      <a:spcBef>
        <a:spcPct val="30000"/>
      </a:spcBef>
      <a:spcAft>
        <a:spcPct val="0"/>
      </a:spcAft>
      <a:defRPr sz="1200" kern="1200">
        <a:solidFill>
          <a:schemeClr val="tx1"/>
        </a:solidFill>
        <a:latin typeface="+mn-lt"/>
        <a:ea typeface="+mn-ea"/>
        <a:cs typeface="+mn-cs"/>
      </a:defRPr>
    </a:lvl3pPr>
    <a:lvl4pPr marL="541338" algn="l" rtl="0" eaLnBrk="0" fontAlgn="base" hangingPunct="0">
      <a:spcBef>
        <a:spcPct val="30000"/>
      </a:spcBef>
      <a:spcAft>
        <a:spcPct val="0"/>
      </a:spcAft>
      <a:defRPr sz="1200" kern="1200">
        <a:solidFill>
          <a:schemeClr val="tx1"/>
        </a:solidFill>
        <a:latin typeface="+mn-lt"/>
        <a:ea typeface="+mn-ea"/>
        <a:cs typeface="+mn-cs"/>
      </a:defRPr>
    </a:lvl4pPr>
    <a:lvl5pPr marL="722313"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a:t>
            </a:fld>
            <a:endParaRPr lang="en-US"/>
          </a:p>
        </p:txBody>
      </p:sp>
    </p:spTree>
    <p:extLst>
      <p:ext uri="{BB962C8B-B14F-4D97-AF65-F5344CB8AC3E}">
        <p14:creationId xmlns:p14="http://schemas.microsoft.com/office/powerpoint/2010/main" val="3874034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28</a:t>
            </a:fld>
            <a:endParaRPr lang="en-US"/>
          </a:p>
        </p:txBody>
      </p:sp>
    </p:spTree>
    <p:extLst>
      <p:ext uri="{BB962C8B-B14F-4D97-AF65-F5344CB8AC3E}">
        <p14:creationId xmlns:p14="http://schemas.microsoft.com/office/powerpoint/2010/main" val="42091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29</a:t>
            </a:fld>
            <a:endParaRPr lang="en-US"/>
          </a:p>
        </p:txBody>
      </p:sp>
    </p:spTree>
    <p:extLst>
      <p:ext uri="{BB962C8B-B14F-4D97-AF65-F5344CB8AC3E}">
        <p14:creationId xmlns:p14="http://schemas.microsoft.com/office/powerpoint/2010/main" val="4027265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30</a:t>
            </a:fld>
            <a:endParaRPr lang="en-US"/>
          </a:p>
        </p:txBody>
      </p:sp>
    </p:spTree>
    <p:extLst>
      <p:ext uri="{BB962C8B-B14F-4D97-AF65-F5344CB8AC3E}">
        <p14:creationId xmlns:p14="http://schemas.microsoft.com/office/powerpoint/2010/main" val="224747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31</a:t>
            </a:fld>
            <a:endParaRPr lang="en-US"/>
          </a:p>
        </p:txBody>
      </p:sp>
    </p:spTree>
    <p:extLst>
      <p:ext uri="{BB962C8B-B14F-4D97-AF65-F5344CB8AC3E}">
        <p14:creationId xmlns:p14="http://schemas.microsoft.com/office/powerpoint/2010/main" val="2155841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32</a:t>
            </a:fld>
            <a:endParaRPr lang="en-US"/>
          </a:p>
        </p:txBody>
      </p:sp>
    </p:spTree>
    <p:extLst>
      <p:ext uri="{BB962C8B-B14F-4D97-AF65-F5344CB8AC3E}">
        <p14:creationId xmlns:p14="http://schemas.microsoft.com/office/powerpoint/2010/main" val="2011990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33</a:t>
            </a:fld>
            <a:endParaRPr lang="en-US"/>
          </a:p>
        </p:txBody>
      </p:sp>
    </p:spTree>
    <p:extLst>
      <p:ext uri="{BB962C8B-B14F-4D97-AF65-F5344CB8AC3E}">
        <p14:creationId xmlns:p14="http://schemas.microsoft.com/office/powerpoint/2010/main" val="2592628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34</a:t>
            </a:fld>
            <a:endParaRPr lang="en-US"/>
          </a:p>
        </p:txBody>
      </p:sp>
    </p:spTree>
    <p:extLst>
      <p:ext uri="{BB962C8B-B14F-4D97-AF65-F5344CB8AC3E}">
        <p14:creationId xmlns:p14="http://schemas.microsoft.com/office/powerpoint/2010/main" val="1089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35</a:t>
            </a:fld>
            <a:endParaRPr lang="en-US"/>
          </a:p>
        </p:txBody>
      </p:sp>
    </p:spTree>
    <p:extLst>
      <p:ext uri="{BB962C8B-B14F-4D97-AF65-F5344CB8AC3E}">
        <p14:creationId xmlns:p14="http://schemas.microsoft.com/office/powerpoint/2010/main" val="1965822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36</a:t>
            </a:fld>
            <a:endParaRPr lang="en-US"/>
          </a:p>
        </p:txBody>
      </p:sp>
    </p:spTree>
    <p:extLst>
      <p:ext uri="{BB962C8B-B14F-4D97-AF65-F5344CB8AC3E}">
        <p14:creationId xmlns:p14="http://schemas.microsoft.com/office/powerpoint/2010/main" val="320779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38</a:t>
            </a:fld>
            <a:endParaRPr lang="en-US"/>
          </a:p>
        </p:txBody>
      </p:sp>
    </p:spTree>
    <p:extLst>
      <p:ext uri="{BB962C8B-B14F-4D97-AF65-F5344CB8AC3E}">
        <p14:creationId xmlns:p14="http://schemas.microsoft.com/office/powerpoint/2010/main" val="374893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a:t>
            </a:fld>
            <a:endParaRPr lang="en-US"/>
          </a:p>
        </p:txBody>
      </p:sp>
    </p:spTree>
    <p:extLst>
      <p:ext uri="{BB962C8B-B14F-4D97-AF65-F5344CB8AC3E}">
        <p14:creationId xmlns:p14="http://schemas.microsoft.com/office/powerpoint/2010/main" val="119696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39</a:t>
            </a:fld>
            <a:endParaRPr lang="en-US"/>
          </a:p>
        </p:txBody>
      </p:sp>
    </p:spTree>
    <p:extLst>
      <p:ext uri="{BB962C8B-B14F-4D97-AF65-F5344CB8AC3E}">
        <p14:creationId xmlns:p14="http://schemas.microsoft.com/office/powerpoint/2010/main" val="202576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41</a:t>
            </a:fld>
            <a:endParaRPr lang="en-US"/>
          </a:p>
        </p:txBody>
      </p:sp>
    </p:spTree>
    <p:extLst>
      <p:ext uri="{BB962C8B-B14F-4D97-AF65-F5344CB8AC3E}">
        <p14:creationId xmlns:p14="http://schemas.microsoft.com/office/powerpoint/2010/main" val="480034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43</a:t>
            </a:fld>
            <a:endParaRPr lang="en-US"/>
          </a:p>
        </p:txBody>
      </p:sp>
    </p:spTree>
    <p:extLst>
      <p:ext uri="{BB962C8B-B14F-4D97-AF65-F5344CB8AC3E}">
        <p14:creationId xmlns:p14="http://schemas.microsoft.com/office/powerpoint/2010/main" val="359744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46</a:t>
            </a:fld>
            <a:endParaRPr lang="en-US"/>
          </a:p>
        </p:txBody>
      </p:sp>
    </p:spTree>
    <p:extLst>
      <p:ext uri="{BB962C8B-B14F-4D97-AF65-F5344CB8AC3E}">
        <p14:creationId xmlns:p14="http://schemas.microsoft.com/office/powerpoint/2010/main" val="2061238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47</a:t>
            </a:fld>
            <a:endParaRPr lang="en-US"/>
          </a:p>
        </p:txBody>
      </p:sp>
    </p:spTree>
    <p:extLst>
      <p:ext uri="{BB962C8B-B14F-4D97-AF65-F5344CB8AC3E}">
        <p14:creationId xmlns:p14="http://schemas.microsoft.com/office/powerpoint/2010/main" val="313013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49</a:t>
            </a:fld>
            <a:endParaRPr lang="en-US"/>
          </a:p>
        </p:txBody>
      </p:sp>
    </p:spTree>
    <p:extLst>
      <p:ext uri="{BB962C8B-B14F-4D97-AF65-F5344CB8AC3E}">
        <p14:creationId xmlns:p14="http://schemas.microsoft.com/office/powerpoint/2010/main" val="42024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50</a:t>
            </a:fld>
            <a:endParaRPr lang="en-US"/>
          </a:p>
        </p:txBody>
      </p:sp>
    </p:spTree>
    <p:extLst>
      <p:ext uri="{BB962C8B-B14F-4D97-AF65-F5344CB8AC3E}">
        <p14:creationId xmlns:p14="http://schemas.microsoft.com/office/powerpoint/2010/main" val="3443644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53</a:t>
            </a:fld>
            <a:endParaRPr lang="en-US"/>
          </a:p>
        </p:txBody>
      </p:sp>
    </p:spTree>
    <p:extLst>
      <p:ext uri="{BB962C8B-B14F-4D97-AF65-F5344CB8AC3E}">
        <p14:creationId xmlns:p14="http://schemas.microsoft.com/office/powerpoint/2010/main" val="861420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55</a:t>
            </a:fld>
            <a:endParaRPr lang="en-US"/>
          </a:p>
        </p:txBody>
      </p:sp>
    </p:spTree>
    <p:extLst>
      <p:ext uri="{BB962C8B-B14F-4D97-AF65-F5344CB8AC3E}">
        <p14:creationId xmlns:p14="http://schemas.microsoft.com/office/powerpoint/2010/main" val="24861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56</a:t>
            </a:fld>
            <a:endParaRPr lang="en-US"/>
          </a:p>
        </p:txBody>
      </p:sp>
    </p:spTree>
    <p:extLst>
      <p:ext uri="{BB962C8B-B14F-4D97-AF65-F5344CB8AC3E}">
        <p14:creationId xmlns:p14="http://schemas.microsoft.com/office/powerpoint/2010/main" val="65451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a:t>
            </a:fld>
            <a:endParaRPr lang="en-US"/>
          </a:p>
        </p:txBody>
      </p:sp>
    </p:spTree>
    <p:extLst>
      <p:ext uri="{BB962C8B-B14F-4D97-AF65-F5344CB8AC3E}">
        <p14:creationId xmlns:p14="http://schemas.microsoft.com/office/powerpoint/2010/main" val="3977657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61</a:t>
            </a:fld>
            <a:endParaRPr lang="en-US"/>
          </a:p>
        </p:txBody>
      </p:sp>
    </p:spTree>
    <p:extLst>
      <p:ext uri="{BB962C8B-B14F-4D97-AF65-F5344CB8AC3E}">
        <p14:creationId xmlns:p14="http://schemas.microsoft.com/office/powerpoint/2010/main" val="50013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62</a:t>
            </a:fld>
            <a:endParaRPr lang="en-US"/>
          </a:p>
        </p:txBody>
      </p:sp>
    </p:spTree>
    <p:extLst>
      <p:ext uri="{BB962C8B-B14F-4D97-AF65-F5344CB8AC3E}">
        <p14:creationId xmlns:p14="http://schemas.microsoft.com/office/powerpoint/2010/main" val="1392645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63</a:t>
            </a:fld>
            <a:endParaRPr lang="en-US"/>
          </a:p>
        </p:txBody>
      </p:sp>
    </p:spTree>
    <p:extLst>
      <p:ext uri="{BB962C8B-B14F-4D97-AF65-F5344CB8AC3E}">
        <p14:creationId xmlns:p14="http://schemas.microsoft.com/office/powerpoint/2010/main" val="658266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64</a:t>
            </a:fld>
            <a:endParaRPr lang="en-US"/>
          </a:p>
        </p:txBody>
      </p:sp>
    </p:spTree>
    <p:extLst>
      <p:ext uri="{BB962C8B-B14F-4D97-AF65-F5344CB8AC3E}">
        <p14:creationId xmlns:p14="http://schemas.microsoft.com/office/powerpoint/2010/main" val="399343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67</a:t>
            </a:fld>
            <a:endParaRPr lang="en-US"/>
          </a:p>
        </p:txBody>
      </p:sp>
    </p:spTree>
    <p:extLst>
      <p:ext uri="{BB962C8B-B14F-4D97-AF65-F5344CB8AC3E}">
        <p14:creationId xmlns:p14="http://schemas.microsoft.com/office/powerpoint/2010/main" val="1497981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68</a:t>
            </a:fld>
            <a:endParaRPr lang="en-US"/>
          </a:p>
        </p:txBody>
      </p:sp>
    </p:spTree>
    <p:extLst>
      <p:ext uri="{BB962C8B-B14F-4D97-AF65-F5344CB8AC3E}">
        <p14:creationId xmlns:p14="http://schemas.microsoft.com/office/powerpoint/2010/main" val="3448093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69</a:t>
            </a:fld>
            <a:endParaRPr lang="en-US"/>
          </a:p>
        </p:txBody>
      </p:sp>
    </p:spTree>
    <p:extLst>
      <p:ext uri="{BB962C8B-B14F-4D97-AF65-F5344CB8AC3E}">
        <p14:creationId xmlns:p14="http://schemas.microsoft.com/office/powerpoint/2010/main" val="3080175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70</a:t>
            </a:fld>
            <a:endParaRPr lang="en-US"/>
          </a:p>
        </p:txBody>
      </p:sp>
    </p:spTree>
    <p:extLst>
      <p:ext uri="{BB962C8B-B14F-4D97-AF65-F5344CB8AC3E}">
        <p14:creationId xmlns:p14="http://schemas.microsoft.com/office/powerpoint/2010/main" val="445949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71</a:t>
            </a:fld>
            <a:endParaRPr lang="en-US"/>
          </a:p>
        </p:txBody>
      </p:sp>
    </p:spTree>
    <p:extLst>
      <p:ext uri="{BB962C8B-B14F-4D97-AF65-F5344CB8AC3E}">
        <p14:creationId xmlns:p14="http://schemas.microsoft.com/office/powerpoint/2010/main" val="3489565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73</a:t>
            </a:fld>
            <a:endParaRPr lang="en-US"/>
          </a:p>
        </p:txBody>
      </p:sp>
    </p:spTree>
    <p:extLst>
      <p:ext uri="{BB962C8B-B14F-4D97-AF65-F5344CB8AC3E}">
        <p14:creationId xmlns:p14="http://schemas.microsoft.com/office/powerpoint/2010/main" val="427240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a:t>
            </a:fld>
            <a:endParaRPr lang="en-US"/>
          </a:p>
        </p:txBody>
      </p:sp>
    </p:spTree>
    <p:extLst>
      <p:ext uri="{BB962C8B-B14F-4D97-AF65-F5344CB8AC3E}">
        <p14:creationId xmlns:p14="http://schemas.microsoft.com/office/powerpoint/2010/main" val="1239476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74</a:t>
            </a:fld>
            <a:endParaRPr lang="en-US"/>
          </a:p>
        </p:txBody>
      </p:sp>
    </p:spTree>
    <p:extLst>
      <p:ext uri="{BB962C8B-B14F-4D97-AF65-F5344CB8AC3E}">
        <p14:creationId xmlns:p14="http://schemas.microsoft.com/office/powerpoint/2010/main" val="95784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75</a:t>
            </a:fld>
            <a:endParaRPr lang="en-US"/>
          </a:p>
        </p:txBody>
      </p:sp>
    </p:spTree>
    <p:extLst>
      <p:ext uri="{BB962C8B-B14F-4D97-AF65-F5344CB8AC3E}">
        <p14:creationId xmlns:p14="http://schemas.microsoft.com/office/powerpoint/2010/main" val="112460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79</a:t>
            </a:fld>
            <a:endParaRPr lang="en-US"/>
          </a:p>
        </p:txBody>
      </p:sp>
    </p:spTree>
    <p:extLst>
      <p:ext uri="{BB962C8B-B14F-4D97-AF65-F5344CB8AC3E}">
        <p14:creationId xmlns:p14="http://schemas.microsoft.com/office/powerpoint/2010/main" val="231997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81</a:t>
            </a:fld>
            <a:endParaRPr lang="en-US"/>
          </a:p>
        </p:txBody>
      </p:sp>
    </p:spTree>
    <p:extLst>
      <p:ext uri="{BB962C8B-B14F-4D97-AF65-F5344CB8AC3E}">
        <p14:creationId xmlns:p14="http://schemas.microsoft.com/office/powerpoint/2010/main" val="28081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82</a:t>
            </a:fld>
            <a:endParaRPr lang="en-US"/>
          </a:p>
        </p:txBody>
      </p:sp>
    </p:spTree>
    <p:extLst>
      <p:ext uri="{BB962C8B-B14F-4D97-AF65-F5344CB8AC3E}">
        <p14:creationId xmlns:p14="http://schemas.microsoft.com/office/powerpoint/2010/main" val="7084419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83</a:t>
            </a:fld>
            <a:endParaRPr lang="en-US"/>
          </a:p>
        </p:txBody>
      </p:sp>
    </p:spTree>
    <p:extLst>
      <p:ext uri="{BB962C8B-B14F-4D97-AF65-F5344CB8AC3E}">
        <p14:creationId xmlns:p14="http://schemas.microsoft.com/office/powerpoint/2010/main" val="4174335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85</a:t>
            </a:fld>
            <a:endParaRPr lang="en-US"/>
          </a:p>
        </p:txBody>
      </p:sp>
    </p:spTree>
    <p:extLst>
      <p:ext uri="{BB962C8B-B14F-4D97-AF65-F5344CB8AC3E}">
        <p14:creationId xmlns:p14="http://schemas.microsoft.com/office/powerpoint/2010/main" val="3685743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87</a:t>
            </a:fld>
            <a:endParaRPr lang="en-US"/>
          </a:p>
        </p:txBody>
      </p:sp>
    </p:spTree>
    <p:extLst>
      <p:ext uri="{BB962C8B-B14F-4D97-AF65-F5344CB8AC3E}">
        <p14:creationId xmlns:p14="http://schemas.microsoft.com/office/powerpoint/2010/main" val="948812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88</a:t>
            </a:fld>
            <a:endParaRPr lang="en-US"/>
          </a:p>
        </p:txBody>
      </p:sp>
    </p:spTree>
    <p:extLst>
      <p:ext uri="{BB962C8B-B14F-4D97-AF65-F5344CB8AC3E}">
        <p14:creationId xmlns:p14="http://schemas.microsoft.com/office/powerpoint/2010/main" val="914123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90</a:t>
            </a:fld>
            <a:endParaRPr lang="en-US"/>
          </a:p>
        </p:txBody>
      </p:sp>
    </p:spTree>
    <p:extLst>
      <p:ext uri="{BB962C8B-B14F-4D97-AF65-F5344CB8AC3E}">
        <p14:creationId xmlns:p14="http://schemas.microsoft.com/office/powerpoint/2010/main" val="221822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a:t>
            </a:fld>
            <a:endParaRPr lang="en-US"/>
          </a:p>
        </p:txBody>
      </p:sp>
    </p:spTree>
    <p:extLst>
      <p:ext uri="{BB962C8B-B14F-4D97-AF65-F5344CB8AC3E}">
        <p14:creationId xmlns:p14="http://schemas.microsoft.com/office/powerpoint/2010/main" val="264817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91</a:t>
            </a:fld>
            <a:endParaRPr lang="en-US"/>
          </a:p>
        </p:txBody>
      </p:sp>
    </p:spTree>
    <p:extLst>
      <p:ext uri="{BB962C8B-B14F-4D97-AF65-F5344CB8AC3E}">
        <p14:creationId xmlns:p14="http://schemas.microsoft.com/office/powerpoint/2010/main" val="1280955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92</a:t>
            </a:fld>
            <a:endParaRPr lang="en-US"/>
          </a:p>
        </p:txBody>
      </p:sp>
    </p:spTree>
    <p:extLst>
      <p:ext uri="{BB962C8B-B14F-4D97-AF65-F5344CB8AC3E}">
        <p14:creationId xmlns:p14="http://schemas.microsoft.com/office/powerpoint/2010/main" val="1871416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93</a:t>
            </a:fld>
            <a:endParaRPr lang="en-US"/>
          </a:p>
        </p:txBody>
      </p:sp>
    </p:spTree>
    <p:extLst>
      <p:ext uri="{BB962C8B-B14F-4D97-AF65-F5344CB8AC3E}">
        <p14:creationId xmlns:p14="http://schemas.microsoft.com/office/powerpoint/2010/main" val="2768260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94</a:t>
            </a:fld>
            <a:endParaRPr lang="en-US"/>
          </a:p>
        </p:txBody>
      </p:sp>
    </p:spTree>
    <p:extLst>
      <p:ext uri="{BB962C8B-B14F-4D97-AF65-F5344CB8AC3E}">
        <p14:creationId xmlns:p14="http://schemas.microsoft.com/office/powerpoint/2010/main" val="1823022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95</a:t>
            </a:fld>
            <a:endParaRPr lang="en-US"/>
          </a:p>
        </p:txBody>
      </p:sp>
    </p:spTree>
    <p:extLst>
      <p:ext uri="{BB962C8B-B14F-4D97-AF65-F5344CB8AC3E}">
        <p14:creationId xmlns:p14="http://schemas.microsoft.com/office/powerpoint/2010/main" val="1095171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96</a:t>
            </a:fld>
            <a:endParaRPr lang="en-US"/>
          </a:p>
        </p:txBody>
      </p:sp>
    </p:spTree>
    <p:extLst>
      <p:ext uri="{BB962C8B-B14F-4D97-AF65-F5344CB8AC3E}">
        <p14:creationId xmlns:p14="http://schemas.microsoft.com/office/powerpoint/2010/main" val="7130235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97</a:t>
            </a:fld>
            <a:endParaRPr lang="en-US"/>
          </a:p>
        </p:txBody>
      </p:sp>
    </p:spTree>
    <p:extLst>
      <p:ext uri="{BB962C8B-B14F-4D97-AF65-F5344CB8AC3E}">
        <p14:creationId xmlns:p14="http://schemas.microsoft.com/office/powerpoint/2010/main" val="32918108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100</a:t>
            </a:fld>
            <a:endParaRPr lang="en-US"/>
          </a:p>
        </p:txBody>
      </p:sp>
    </p:spTree>
    <p:extLst>
      <p:ext uri="{BB962C8B-B14F-4D97-AF65-F5344CB8AC3E}">
        <p14:creationId xmlns:p14="http://schemas.microsoft.com/office/powerpoint/2010/main" val="398003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102</a:t>
            </a:fld>
            <a:endParaRPr lang="en-US"/>
          </a:p>
        </p:txBody>
      </p:sp>
    </p:spTree>
    <p:extLst>
      <p:ext uri="{BB962C8B-B14F-4D97-AF65-F5344CB8AC3E}">
        <p14:creationId xmlns:p14="http://schemas.microsoft.com/office/powerpoint/2010/main" val="15854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23</a:t>
            </a:fld>
            <a:endParaRPr lang="en-US"/>
          </a:p>
        </p:txBody>
      </p:sp>
    </p:spTree>
    <p:extLst>
      <p:ext uri="{BB962C8B-B14F-4D97-AF65-F5344CB8AC3E}">
        <p14:creationId xmlns:p14="http://schemas.microsoft.com/office/powerpoint/2010/main" val="117601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24</a:t>
            </a:fld>
            <a:endParaRPr lang="en-US"/>
          </a:p>
        </p:txBody>
      </p:sp>
    </p:spTree>
    <p:extLst>
      <p:ext uri="{BB962C8B-B14F-4D97-AF65-F5344CB8AC3E}">
        <p14:creationId xmlns:p14="http://schemas.microsoft.com/office/powerpoint/2010/main" val="53524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26</a:t>
            </a:fld>
            <a:endParaRPr lang="en-US"/>
          </a:p>
        </p:txBody>
      </p:sp>
    </p:spTree>
    <p:extLst>
      <p:ext uri="{BB962C8B-B14F-4D97-AF65-F5344CB8AC3E}">
        <p14:creationId xmlns:p14="http://schemas.microsoft.com/office/powerpoint/2010/main" val="427483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27</a:t>
            </a:fld>
            <a:endParaRPr lang="en-US"/>
          </a:p>
        </p:txBody>
      </p:sp>
    </p:spTree>
    <p:extLst>
      <p:ext uri="{BB962C8B-B14F-4D97-AF65-F5344CB8AC3E}">
        <p14:creationId xmlns:p14="http://schemas.microsoft.com/office/powerpoint/2010/main" val="3454267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People">
    <p:spTree>
      <p:nvGrpSpPr>
        <p:cNvPr id="1" name=""/>
        <p:cNvGrpSpPr/>
        <p:nvPr/>
      </p:nvGrpSpPr>
      <p:grpSpPr>
        <a:xfrm>
          <a:off x="0" y="0"/>
          <a:ext cx="0" cy="0"/>
          <a:chOff x="0" y="0"/>
          <a:chExt cx="0" cy="0"/>
        </a:xfrm>
      </p:grpSpPr>
      <p:pic>
        <p:nvPicPr>
          <p:cNvPr id="4" name="Image 9" descr="ppt_ExpertsMosaic_Color.jpg"/>
          <p:cNvPicPr>
            <a:picLocks noChangeAspect="1"/>
          </p:cNvPicPr>
          <p:nvPr/>
        </p:nvPicPr>
        <p:blipFill>
          <a:blip r:embed="rId3" cstate="print"/>
          <a:srcRect t="19318"/>
          <a:stretch>
            <a:fillRect/>
          </a:stretch>
        </p:blipFill>
        <p:spPr bwMode="auto">
          <a:xfrm>
            <a:off x="0" y="1285877"/>
            <a:ext cx="9906000" cy="5572125"/>
          </a:xfrm>
          <a:prstGeom prst="rect">
            <a:avLst/>
          </a:prstGeom>
          <a:noFill/>
          <a:ln w="9525">
            <a:noFill/>
            <a:miter lim="800000"/>
            <a:headEnd/>
            <a:tailEnd/>
          </a:ln>
        </p:spPr>
      </p:pic>
      <p:sp>
        <p:nvSpPr>
          <p:cNvPr id="5" name="Freeform 30"/>
          <p:cNvSpPr>
            <a:spLocks/>
          </p:cNvSpPr>
          <p:nvPr>
            <p:custDataLst>
              <p:tags r:id="rId1"/>
            </p:custDataLst>
          </p:nvPr>
        </p:nvSpPr>
        <p:spPr bwMode="white">
          <a:xfrm>
            <a:off x="-15874" y="1146177"/>
            <a:ext cx="9921875" cy="5711825"/>
          </a:xfrm>
          <a:custGeom>
            <a:avLst/>
            <a:gdLst/>
            <a:ahLst/>
            <a:cxnLst>
              <a:cxn ang="0">
                <a:pos x="0" y="3638"/>
              </a:cxn>
              <a:cxn ang="0">
                <a:pos x="516" y="2658"/>
              </a:cxn>
              <a:cxn ang="0">
                <a:pos x="1352" y="2063"/>
              </a:cxn>
              <a:cxn ang="0">
                <a:pos x="3348" y="1519"/>
              </a:cxn>
              <a:cxn ang="0">
                <a:pos x="4987" y="1078"/>
              </a:cxn>
              <a:cxn ang="0">
                <a:pos x="5762" y="534"/>
              </a:cxn>
              <a:cxn ang="0">
                <a:pos x="5762" y="66"/>
              </a:cxn>
              <a:cxn ang="0">
                <a:pos x="4" y="68"/>
              </a:cxn>
            </a:cxnLst>
            <a:rect l="0" t="0" r="r" b="b"/>
            <a:pathLst>
              <a:path w="5762" h="3638">
                <a:moveTo>
                  <a:pt x="0" y="3638"/>
                </a:moveTo>
                <a:cubicBezTo>
                  <a:pt x="58" y="3452"/>
                  <a:pt x="291" y="2920"/>
                  <a:pt x="516" y="2658"/>
                </a:cubicBezTo>
                <a:cubicBezTo>
                  <a:pt x="794" y="2320"/>
                  <a:pt x="1284" y="2093"/>
                  <a:pt x="1352" y="2063"/>
                </a:cubicBezTo>
                <a:cubicBezTo>
                  <a:pt x="1942" y="1786"/>
                  <a:pt x="2872" y="1624"/>
                  <a:pt x="3348" y="1519"/>
                </a:cubicBezTo>
                <a:cubicBezTo>
                  <a:pt x="3895" y="1390"/>
                  <a:pt x="4592" y="1228"/>
                  <a:pt x="4987" y="1078"/>
                </a:cubicBezTo>
                <a:cubicBezTo>
                  <a:pt x="5384" y="933"/>
                  <a:pt x="5632" y="702"/>
                  <a:pt x="5762" y="534"/>
                </a:cubicBezTo>
                <a:cubicBezTo>
                  <a:pt x="5762" y="0"/>
                  <a:pt x="5762" y="61"/>
                  <a:pt x="5762" y="66"/>
                </a:cubicBezTo>
                <a:cubicBezTo>
                  <a:pt x="4803" y="66"/>
                  <a:pt x="1204" y="68"/>
                  <a:pt x="4" y="68"/>
                </a:cubicBezTo>
              </a:path>
            </a:pathLst>
          </a:custGeom>
          <a:gradFill flip="none" rotWithShape="1">
            <a:gsLst>
              <a:gs pos="0">
                <a:schemeClr val="tx2">
                  <a:alpha val="90000"/>
                </a:schemeClr>
              </a:gs>
              <a:gs pos="0">
                <a:schemeClr val="tx2">
                  <a:alpha val="90000"/>
                </a:schemeClr>
              </a:gs>
              <a:gs pos="100000">
                <a:schemeClr val="tx2">
                  <a:shade val="100000"/>
                  <a:satMod val="115000"/>
                </a:schemeClr>
              </a:gs>
            </a:gsLst>
            <a:lin ang="2700000" scaled="0"/>
            <a:tileRect/>
          </a:gradFill>
          <a:ln w="19050"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4099" name="Rectangle 3"/>
          <p:cNvSpPr>
            <a:spLocks noGrp="1" noChangeArrowheads="1"/>
          </p:cNvSpPr>
          <p:nvPr>
            <p:ph type="subTitle" idx="1"/>
          </p:nvPr>
        </p:nvSpPr>
        <p:spPr>
          <a:xfrm>
            <a:off x="2" y="2801938"/>
            <a:ext cx="5293519" cy="792162"/>
          </a:xfrm>
          <a:prstGeom prst="rect">
            <a:avLst/>
          </a:prstGeom>
        </p:spPr>
        <p:txBody>
          <a:bodyPr lIns="324000" tIns="180000" rIns="0"/>
          <a:lstStyle>
            <a:lvl1pPr marL="3175" indent="0">
              <a:buFont typeface="Wingdings" pitchFamily="2" charset="2"/>
              <a:buNone/>
              <a:defRPr sz="2000">
                <a:solidFill>
                  <a:schemeClr val="bg1"/>
                </a:solidFill>
                <a:latin typeface="Arial Narrow" pitchFamily="34" charset="0"/>
              </a:defRPr>
            </a:lvl1pPr>
          </a:lstStyle>
          <a:p>
            <a:r>
              <a:rPr lang="en-US" noProof="0"/>
              <a:t>Click to edit Master subtitle style</a:t>
            </a:r>
            <a:endParaRPr lang="en-US" noProof="0" dirty="0"/>
          </a:p>
        </p:txBody>
      </p:sp>
      <p:sp>
        <p:nvSpPr>
          <p:cNvPr id="4098" name="Rectangle 2"/>
          <p:cNvSpPr>
            <a:spLocks noGrp="1" noChangeArrowheads="1"/>
          </p:cNvSpPr>
          <p:nvPr>
            <p:ph type="ctrTitle"/>
          </p:nvPr>
        </p:nvSpPr>
        <p:spPr bwMode="auto">
          <a:xfrm>
            <a:off x="0" y="1240390"/>
            <a:ext cx="9906000" cy="1512887"/>
          </a:xfrm>
          <a:prstGeom prst="rect">
            <a:avLst/>
          </a:prstGeom>
        </p:spPr>
        <p:txBody>
          <a:bodyPr lIns="324000" tIns="396000" rIns="36000" anchor="t"/>
          <a:lstStyle>
            <a:lvl1pPr marL="0" indent="0" algn="l">
              <a:tabLst/>
              <a:defRPr sz="3600">
                <a:solidFill>
                  <a:schemeClr val="tx2">
                    <a:lumMod val="20000"/>
                    <a:lumOff val="80000"/>
                  </a:schemeClr>
                </a:solidFill>
                <a:latin typeface="Arial Narrow" pitchFamily="34" charset="0"/>
              </a:defRPr>
            </a:lvl1pPr>
          </a:lstStyle>
          <a:p>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a:prstGeom prst="rect">
            <a:avLst/>
          </a:prstGeom>
        </p:spPr>
        <p:txBody>
          <a:bodyPr anchor="b"/>
          <a:lstStyle>
            <a:lvl1pPr>
              <a:defRPr sz="4875"/>
            </a:lvl1pPr>
          </a:lstStyle>
          <a:p>
            <a:r>
              <a:rPr lang="en-US"/>
              <a:t>Click to edit Master title style</a:t>
            </a:r>
          </a:p>
        </p:txBody>
      </p:sp>
      <p:sp>
        <p:nvSpPr>
          <p:cNvPr id="3" name="Text Placeholder 2"/>
          <p:cNvSpPr>
            <a:spLocks noGrp="1"/>
          </p:cNvSpPr>
          <p:nvPr>
            <p:ph type="body" idx="1"/>
          </p:nvPr>
        </p:nvSpPr>
        <p:spPr>
          <a:xfrm>
            <a:off x="675878" y="4589464"/>
            <a:ext cx="8543925" cy="1500187"/>
          </a:xfrm>
          <a:prstGeom prst="rect">
            <a:avLst/>
          </a:prstGeo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75028" y="6673738"/>
            <a:ext cx="1186484" cy="165100"/>
          </a:xfrm>
          <a:prstGeom prst="rect">
            <a:avLst/>
          </a:prstGeom>
        </p:spPr>
        <p:txBody>
          <a:bodyPr/>
          <a:lstStyle/>
          <a:p>
            <a:fld id="{588B7FAE-0FE7-415E-822F-A56D38FDBDF5}" type="datetimeFigureOut">
              <a:rPr lang="en-US" smtClean="0"/>
              <a:t>5/16/2022</a:t>
            </a:fld>
            <a:endParaRPr lang="en-US"/>
          </a:p>
        </p:txBody>
      </p:sp>
      <p:sp>
        <p:nvSpPr>
          <p:cNvPr id="5" name="Footer Placeholder 4"/>
          <p:cNvSpPr>
            <a:spLocks noGrp="1"/>
          </p:cNvSpPr>
          <p:nvPr>
            <p:ph type="ftr" sz="quarter" idx="11"/>
          </p:nvPr>
        </p:nvSpPr>
        <p:spPr>
          <a:xfrm>
            <a:off x="6480720" y="6381328"/>
            <a:ext cx="3368824" cy="107722"/>
          </a:xfrm>
          <a:prstGeom prst="rect">
            <a:avLst/>
          </a:prstGeom>
        </p:spPr>
        <p:txBody>
          <a:bodyPr/>
          <a:lstStyle/>
          <a:p>
            <a:endParaRPr lang="en-US"/>
          </a:p>
        </p:txBody>
      </p:sp>
      <p:sp>
        <p:nvSpPr>
          <p:cNvPr id="6" name="Slide Number Placeholder 5"/>
          <p:cNvSpPr>
            <a:spLocks noGrp="1"/>
          </p:cNvSpPr>
          <p:nvPr>
            <p:ph type="sldNum" sz="quarter" idx="12"/>
          </p:nvPr>
        </p:nvSpPr>
        <p:spPr>
          <a:xfrm>
            <a:off x="9633520" y="6700238"/>
            <a:ext cx="266131" cy="107722"/>
          </a:xfrm>
          <a:prstGeom prst="rect">
            <a:avLst/>
          </a:prstGeom>
        </p:spPr>
        <p:txBody>
          <a:bodyPr/>
          <a:lstStyle/>
          <a:p>
            <a:fld id="{38E94107-812F-437D-A483-AA80BF2692E7}" type="slidenum">
              <a:rPr lang="en-US" smtClean="0"/>
              <a:t>‹#›</a:t>
            </a:fld>
            <a:endParaRPr lang="en-US"/>
          </a:p>
        </p:txBody>
      </p:sp>
    </p:spTree>
    <p:extLst>
      <p:ext uri="{BB962C8B-B14F-4D97-AF65-F5344CB8AC3E}">
        <p14:creationId xmlns:p14="http://schemas.microsoft.com/office/powerpoint/2010/main" val="31297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chemeClr val="tx2"/>
        </a:solid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8" name="Titre 1"/>
          <p:cNvSpPr>
            <a:spLocks noGrp="1"/>
          </p:cNvSpPr>
          <p:nvPr>
            <p:ph type="title"/>
          </p:nvPr>
        </p:nvSpPr>
        <p:spPr>
          <a:xfrm>
            <a:off x="0" y="903288"/>
            <a:ext cx="9906000" cy="1143000"/>
          </a:xfrm>
          <a:prstGeom prst="rect">
            <a:avLst/>
          </a:prstGeom>
        </p:spPr>
        <p:txBody>
          <a:bodyPr lIns="360000" rIns="36000" anchor="b"/>
          <a:lstStyle>
            <a:lvl1pPr algn="l">
              <a:defRPr sz="3600" b="1" baseline="0">
                <a:solidFill>
                  <a:schemeClr val="tx2"/>
                </a:solidFill>
                <a:latin typeface="Arial Narrow" pitchFamily="34" charset="0"/>
              </a:defRPr>
            </a:lvl1pPr>
          </a:lstStyle>
          <a:p>
            <a:r>
              <a:rPr lang="en-US" noProof="0"/>
              <a:t>Click to edit Master title style</a:t>
            </a:r>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tx2"/>
        </a:solidFill>
        <a:effectLst/>
      </p:bgPr>
    </p:bg>
    <p:spTree>
      <p:nvGrpSpPr>
        <p:cNvPr id="1" name=""/>
        <p:cNvGrpSpPr/>
        <p:nvPr/>
      </p:nvGrpSpPr>
      <p:grpSpPr>
        <a:xfrm>
          <a:off x="0" y="0"/>
          <a:ext cx="0" cy="0"/>
          <a:chOff x="0" y="0"/>
          <a:chExt cx="0" cy="0"/>
        </a:xfrm>
      </p:grpSpPr>
      <p:sp>
        <p:nvSpPr>
          <p:cNvPr id="2"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3" name="Rectangle 8"/>
          <p:cNvSpPr>
            <a:spLocks noChangeArrowheads="1"/>
          </p:cNvSpPr>
          <p:nvPr/>
        </p:nvSpPr>
        <p:spPr bwMode="auto">
          <a:xfrm>
            <a:off x="7562602" y="5376865"/>
            <a:ext cx="2343399" cy="276999"/>
          </a:xfrm>
          <a:prstGeom prst="rect">
            <a:avLst/>
          </a:prstGeom>
          <a:noFill/>
          <a:ln w="9525">
            <a:noFill/>
            <a:miter lim="800000"/>
            <a:headEnd/>
            <a:tailEnd/>
          </a:ln>
          <a:effectLst/>
        </p:spPr>
        <p:txBody>
          <a:bodyPr wrap="none" lIns="0" tIns="0" rIns="360000" bIns="0">
            <a:spAutoFit/>
          </a:bodyPr>
          <a:lstStyle/>
          <a:p>
            <a:pPr algn="r" fontAlgn="auto">
              <a:spcBef>
                <a:spcPct val="20000"/>
              </a:spcBef>
              <a:spcAft>
                <a:spcPts val="0"/>
              </a:spcAft>
              <a:defRPr/>
            </a:pPr>
            <a:r>
              <a:rPr lang="en-US" dirty="0">
                <a:solidFill>
                  <a:schemeClr val="bg1"/>
                </a:solidFill>
                <a:latin typeface="+mn-lt"/>
                <a:cs typeface="+mn-cs"/>
              </a:rPr>
              <a:t>www.capgemini.com</a:t>
            </a:r>
          </a:p>
        </p:txBody>
      </p:sp>
      <p:pic>
        <p:nvPicPr>
          <p:cNvPr id="4" name="Picture 9" descr="OK_Capgemini"/>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04889" y="922340"/>
            <a:ext cx="4676775" cy="1017587"/>
          </a:xfrm>
          <a:prstGeom prst="rect">
            <a:avLst/>
          </a:prstGeom>
          <a:noFill/>
          <a:ln w="9525">
            <a:noFill/>
            <a:miter lim="800000"/>
            <a:headEnd/>
            <a:tailEnd/>
          </a:ln>
        </p:spPr>
      </p:pic>
      <p:sp>
        <p:nvSpPr>
          <p:cNvPr id="5" name="Rectangle 4"/>
          <p:cNvSpPr/>
          <p:nvPr/>
        </p:nvSpPr>
        <p:spPr>
          <a:xfrm>
            <a:off x="0" y="6597650"/>
            <a:ext cx="9906000" cy="260350"/>
          </a:xfrm>
          <a:prstGeom prst="rect">
            <a:avLst/>
          </a:prstGeom>
        </p:spPr>
        <p:txBody>
          <a:bodyPr tIns="0" rIns="360000" bIns="180000" anchor="b">
            <a:spAutoFit/>
          </a:bodyPr>
          <a:lstStyle/>
          <a:p>
            <a:pPr algn="r" eaLnBrk="0" fontAlgn="auto" hangingPunct="0">
              <a:lnSpc>
                <a:spcPct val="85000"/>
              </a:lnSpc>
              <a:spcBef>
                <a:spcPts val="0"/>
              </a:spcBef>
              <a:spcAft>
                <a:spcPts val="0"/>
              </a:spcAft>
              <a:defRPr/>
            </a:pPr>
            <a:r>
              <a:rPr lang="en-US" sz="600" dirty="0">
                <a:solidFill>
                  <a:schemeClr val="bg1"/>
                </a:solidFill>
                <a:latin typeface="+mn-lt"/>
                <a:cs typeface="+mn-cs"/>
              </a:rPr>
              <a:t>The information contained in this presentation is proprietary. ©2010 Capgemini. All rights reserved</a:t>
            </a:r>
          </a:p>
        </p:txBody>
      </p:sp>
      <p:pic>
        <p:nvPicPr>
          <p:cNvPr id="6" name="Image 8" descr="Capgemini_Slogan_White.png"/>
          <p:cNvPicPr>
            <a:picLocks noChangeAspect="1"/>
          </p:cNvPicPr>
          <p:nvPr/>
        </p:nvPicPr>
        <p:blipFill>
          <a:blip r:embed="rId3" cstate="print"/>
          <a:stretch>
            <a:fillRect/>
          </a:stretch>
        </p:blipFill>
        <p:spPr>
          <a:xfrm>
            <a:off x="5816600" y="4856163"/>
            <a:ext cx="3803651" cy="393700"/>
          </a:xfrm>
          <a:prstGeom prst="rect">
            <a:avLst/>
          </a:prstGeom>
          <a:noFill/>
          <a:ln w="25400" cap="sq">
            <a:noFill/>
            <a:miter lim="800000"/>
          </a:ln>
          <a:effectLst>
            <a:outerShdw blurRad="63500" sx="102000" sy="102000" algn="ctr"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6" name="Titre 5"/>
          <p:cNvSpPr>
            <a:spLocks noGrp="1"/>
          </p:cNvSpPr>
          <p:nvPr>
            <p:ph type="title"/>
          </p:nvPr>
        </p:nvSpPr>
        <p:spPr>
          <a:xfrm>
            <a:off x="0" y="903600"/>
            <a:ext cx="9906000" cy="1143000"/>
          </a:xfrm>
          <a:prstGeom prst="rect">
            <a:avLst/>
          </a:prstGeom>
        </p:spPr>
        <p:txBody>
          <a:bodyPr lIns="360000" rIns="36000" anchor="b"/>
          <a:lstStyle>
            <a:lvl1pPr algn="l" defTabSz="914400" rtl="0" eaLnBrk="1" latinLnBrk="0" hangingPunct="1">
              <a:spcBef>
                <a:spcPct val="0"/>
              </a:spcBef>
              <a:buNone/>
              <a:defRPr lang="en-US" sz="3600" b="1" kern="1200" baseline="0" noProof="0" dirty="0" smtClean="0">
                <a:solidFill>
                  <a:schemeClr val="tx2"/>
                </a:solidFill>
                <a:latin typeface="Arial Narrow" pitchFamily="34" charset="0"/>
                <a:ea typeface="+mj-ea"/>
                <a:cs typeface="+mj-cs"/>
              </a:defRPr>
            </a:lvl1pPr>
          </a:lstStyle>
          <a:p>
            <a:r>
              <a:rPr lang="en-US" noProof="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B-People">
    <p:spTree>
      <p:nvGrpSpPr>
        <p:cNvPr id="1" name=""/>
        <p:cNvGrpSpPr/>
        <p:nvPr/>
      </p:nvGrpSpPr>
      <p:grpSpPr>
        <a:xfrm>
          <a:off x="0" y="0"/>
          <a:ext cx="0" cy="0"/>
          <a:chOff x="0" y="0"/>
          <a:chExt cx="0" cy="0"/>
        </a:xfrm>
      </p:grpSpPr>
      <p:sp>
        <p:nvSpPr>
          <p:cNvPr id="3" name="Freeform 7"/>
          <p:cNvSpPr>
            <a:spLocks/>
          </p:cNvSpPr>
          <p:nvPr/>
        </p:nvSpPr>
        <p:spPr bwMode="auto">
          <a:xfrm>
            <a:off x="2" y="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blipFill dpi="0" rotWithShape="0">
            <a:blip r:embed="rId2" cstate="print"/>
            <a:srcRect/>
            <a:stretch>
              <a:fillRect r="-10000"/>
            </a:stretch>
          </a:blip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5" name="Espace réservé du titre 7"/>
          <p:cNvSpPr>
            <a:spLocks noGrp="1"/>
          </p:cNvSpPr>
          <p:nvPr>
            <p:ph type="title"/>
          </p:nvPr>
        </p:nvSpPr>
        <p:spPr>
          <a:xfrm>
            <a:off x="0" y="4300728"/>
            <a:ext cx="9906000" cy="1143000"/>
          </a:xfrm>
          <a:prstGeom prst="rect">
            <a:avLst/>
          </a:prstGeom>
        </p:spPr>
        <p:txBody>
          <a:bodyPr lIns="360000" rIns="360000" anchor="t"/>
          <a:lstStyle>
            <a:lvl1pPr algn="r" defTabSz="914400" rtl="0" eaLnBrk="0" fontAlgn="base" latinLnBrk="0" hangingPunct="0">
              <a:spcBef>
                <a:spcPct val="0"/>
              </a:spcBef>
              <a:spcAft>
                <a:spcPct val="0"/>
              </a:spcAft>
              <a:buNone/>
              <a:defRPr lang="en-US" sz="3600" b="1" kern="1200" baseline="0" noProof="0" dirty="0">
                <a:solidFill>
                  <a:schemeClr val="tx2"/>
                </a:solidFill>
                <a:latin typeface="Arial Narrow" pitchFamily="34" charset="0"/>
                <a:ea typeface="+mj-ea"/>
                <a:cs typeface="+mj-cs"/>
              </a:defRPr>
            </a:lvl1pPr>
          </a:lstStyle>
          <a:p>
            <a:r>
              <a:rPr lang="en-US" noProof="0"/>
              <a:t>Click to edit Master title style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KeyWords">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1224000"/>
            <a:ext cx="9906000" cy="1188000"/>
          </a:xfrm>
          <a:prstGeom prst="rect">
            <a:avLst/>
          </a:prstGeom>
        </p:spPr>
        <p:txBody>
          <a:bodyPr tIns="180000"/>
          <a:lstStyle>
            <a:lvl1pPr>
              <a:defRPr b="1" cap="small" baseline="0"/>
            </a:lvl1pPr>
          </a:lstStyle>
          <a:p>
            <a:r>
              <a:rPr lang="en-US" noProof="0"/>
              <a:t>Click to edit Master title style</a:t>
            </a:r>
            <a:endParaRPr lang="en-US" noProof="0" dirty="0"/>
          </a:p>
        </p:txBody>
      </p:sp>
      <p:sp>
        <p:nvSpPr>
          <p:cNvPr id="3" name="Espace réservé du contenu 2"/>
          <p:cNvSpPr>
            <a:spLocks noGrp="1"/>
          </p:cNvSpPr>
          <p:nvPr>
            <p:ph idx="1"/>
          </p:nvPr>
        </p:nvSpPr>
        <p:spPr>
          <a:xfrm>
            <a:off x="0" y="2543177"/>
            <a:ext cx="9906000" cy="3552825"/>
          </a:xfrm>
          <a:prstGeom prst="rect">
            <a:avLst/>
          </a:prstGeom>
        </p:spPr>
        <p:txBody>
          <a:bodyPr/>
          <a:lstStyle>
            <a:lvl1pPr marL="265113" indent="-265113">
              <a:defRPr/>
            </a:lvl1pPr>
            <a:lvl2pPr>
              <a:defRPr/>
            </a:lvl2pPr>
            <a:lvl3pPr>
              <a:buNone/>
              <a:defRPr/>
            </a:lvl3pPr>
            <a:lvl4pPr>
              <a:buNone/>
              <a:defRPr/>
            </a:lvl4pPr>
          </a:lstStyle>
          <a:p>
            <a:pPr lvl="0"/>
            <a:r>
              <a:rPr lang="en-US" noProof="0"/>
              <a:t>Click to edit Master text styles</a:t>
            </a:r>
          </a:p>
          <a:p>
            <a:pPr lvl="1"/>
            <a:r>
              <a:rPr lang="en-US" noProof="0"/>
              <a:t>Second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Master Slide">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defRPr>
                <a:solidFill>
                  <a:schemeClr val="tx2"/>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0" y="1439999"/>
            <a:ext cx="9906000" cy="4680000"/>
          </a:xfrm>
          <a:prstGeom prst="rect">
            <a:avLst/>
          </a:prstGeom>
        </p:spPr>
        <p:txBody>
          <a:bodyPr/>
          <a:lstStyle>
            <a:lvl1pPr marL="273050" indent="-273050">
              <a:defRPr baseline="0">
                <a:solidFill>
                  <a:schemeClr val="tx1"/>
                </a:solidFill>
              </a:defRPr>
            </a:lvl1pPr>
            <a:lvl2pPr marL="531813" indent="-176213">
              <a:defRPr>
                <a:solidFill>
                  <a:schemeClr val="tx1"/>
                </a:solidFill>
              </a:defRPr>
            </a:lvl2pPr>
            <a:lvl3pPr marL="804863" indent="-177800">
              <a:buClr>
                <a:schemeClr val="accent1"/>
              </a:buClr>
              <a:buFont typeface="Courier New" pitchFamily="49" charset="0"/>
              <a:buChar char="o"/>
              <a:defRPr>
                <a:solidFill>
                  <a:schemeClr val="tx1"/>
                </a:solidFill>
              </a:defRPr>
            </a:lvl3pPr>
            <a:lvl4pPr marL="1160463" indent="-260350">
              <a:buClr>
                <a:schemeClr val="accent3"/>
              </a:buClr>
              <a:defRPr>
                <a:solidFill>
                  <a:schemeClr val="tx1"/>
                </a:solidFill>
              </a:defRPr>
            </a:lvl4pPr>
            <a:lvl5pPr marL="1433513" indent="-177800">
              <a:defRPr sz="1400" baseline="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Master with subhea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a:noFill/>
          <a:ln w="9525">
            <a:noFill/>
            <a:miter lim="800000"/>
            <a:headEnd/>
            <a:tailEnd/>
          </a:ln>
        </p:spPr>
        <p:txBody>
          <a:bodyPr/>
          <a:lstStyle>
            <a:lvl1pPr marL="714375" indent="-714375" algn="ctr" rtl="0" eaLnBrk="0" fontAlgn="base" hangingPunct="0">
              <a:spcBef>
                <a:spcPct val="0"/>
              </a:spcBef>
              <a:spcAft>
                <a:spcPct val="0"/>
              </a:spcAft>
              <a:defRPr lang="en-US" sz="3000" b="1" noProof="0" dirty="0" smtClean="0">
                <a:solidFill>
                  <a:schemeClr val="tx2"/>
                </a:solidFill>
                <a:latin typeface="+mj-lt"/>
                <a:ea typeface="+mj-ea"/>
                <a:cs typeface="+mj-cs"/>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0" y="2101755"/>
            <a:ext cx="9906000" cy="4024408"/>
          </a:xfrm>
          <a:prstGeom prst="rect">
            <a:avLst/>
          </a:prstGeom>
          <a:noFill/>
          <a:ln w="9525">
            <a:noFill/>
            <a:miter lim="800000"/>
            <a:headEnd/>
            <a:tailEnd/>
          </a:ln>
        </p:spPr>
        <p:txBody>
          <a:bodyPr/>
          <a:lstStyle>
            <a:lvl1pPr algn="l" defTabSz="714375" rtl="0" eaLnBrk="0" fontAlgn="base" hangingPunct="0">
              <a:spcBef>
                <a:spcPct val="20000"/>
              </a:spcBef>
              <a:spcAft>
                <a:spcPct val="0"/>
              </a:spcAft>
              <a:defRPr lang="fr-FR" sz="2400" baseline="0" noProof="0" dirty="0" smtClean="0">
                <a:solidFill>
                  <a:schemeClr val="tx1"/>
                </a:solidFill>
                <a:latin typeface="+mn-lt"/>
                <a:ea typeface="+mn-ea"/>
                <a:cs typeface="+mn-cs"/>
              </a:defRPr>
            </a:lvl1pPr>
            <a:lvl2pPr algn="l" defTabSz="714375" rtl="0" eaLnBrk="0" fontAlgn="base" hangingPunct="0">
              <a:spcBef>
                <a:spcPct val="20000"/>
              </a:spcBef>
              <a:spcAft>
                <a:spcPct val="0"/>
              </a:spcAft>
              <a:defRPr lang="fr-FR" sz="2000" baseline="0" noProof="0" dirty="0" smtClean="0">
                <a:solidFill>
                  <a:schemeClr val="tx1"/>
                </a:solidFill>
                <a:latin typeface="+mn-lt"/>
                <a:ea typeface="+mn-ea"/>
                <a:cs typeface="+mn-cs"/>
              </a:defRPr>
            </a:lvl2pPr>
            <a:lvl3pPr algn="l" defTabSz="714375" rtl="0" eaLnBrk="0" fontAlgn="base" hangingPunct="0">
              <a:spcBef>
                <a:spcPct val="20000"/>
              </a:spcBef>
              <a:spcAft>
                <a:spcPct val="0"/>
              </a:spcAft>
              <a:defRPr lang="fr-FR" sz="1800" baseline="0" noProof="0" dirty="0" smtClean="0">
                <a:solidFill>
                  <a:schemeClr val="tx1"/>
                </a:solidFill>
                <a:latin typeface="+mn-lt"/>
                <a:ea typeface="+mn-ea"/>
                <a:cs typeface="+mn-cs"/>
              </a:defRPr>
            </a:lvl3pPr>
            <a:lvl4pPr algn="l" defTabSz="714375" rtl="0" eaLnBrk="0" fontAlgn="base" hangingPunct="0">
              <a:spcBef>
                <a:spcPct val="20000"/>
              </a:spcBef>
              <a:spcAft>
                <a:spcPct val="0"/>
              </a:spcAft>
              <a:defRPr lang="fr-FR" sz="1600" baseline="0" noProof="0" dirty="0" smtClean="0">
                <a:solidFill>
                  <a:schemeClr val="tx1"/>
                </a:solidFill>
                <a:latin typeface="+mn-lt"/>
                <a:ea typeface="+mn-ea"/>
                <a:cs typeface="+mn-cs"/>
              </a:defRPr>
            </a:lvl4pPr>
            <a:lvl5pPr marL="1427163" indent="-266700" algn="l" defTabSz="636588" rtl="0" eaLnBrk="0" fontAlgn="base" hangingPunct="0">
              <a:spcBef>
                <a:spcPct val="20000"/>
              </a:spcBef>
              <a:spcAft>
                <a:spcPct val="0"/>
              </a:spcAft>
              <a:defRPr lang="en-US" sz="1400" baseline="0" noProof="0" dirty="0" smtClean="0">
                <a:solidFill>
                  <a:schemeClr val="tx1"/>
                </a:solidFill>
                <a:latin typeface="+mn-lt"/>
                <a:ea typeface="+mn-ea"/>
                <a:cs typeface="+mn-cs"/>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Espace réservé du texte 3"/>
          <p:cNvSpPr>
            <a:spLocks noGrp="1"/>
          </p:cNvSpPr>
          <p:nvPr>
            <p:ph type="body" sz="half" idx="2"/>
          </p:nvPr>
        </p:nvSpPr>
        <p:spPr>
          <a:xfrm>
            <a:off x="0" y="1440001"/>
            <a:ext cx="9906000" cy="557473"/>
          </a:xfrm>
          <a:prstGeom prst="rect">
            <a:avLst/>
          </a:prstGeom>
        </p:spPr>
        <p:txBody>
          <a:bodyPr/>
          <a:lstStyle>
            <a:lvl1pPr marL="0" indent="0">
              <a:buNone/>
              <a:defRPr sz="24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10"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1"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0"/>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lnSpc>
                <a:spcPct val="90000"/>
              </a:lnSpc>
              <a:defRPr/>
            </a:lvl1pPr>
          </a:lstStyle>
          <a:p>
            <a:r>
              <a:rPr lang="en-US" noProof="0"/>
              <a:t>Click to edit Master title style</a:t>
            </a:r>
          </a:p>
        </p:txBody>
      </p:sp>
      <p:sp>
        <p:nvSpPr>
          <p:cNvPr id="4" name="Espace réservé du contenu 3"/>
          <p:cNvSpPr>
            <a:spLocks noGrp="1"/>
          </p:cNvSpPr>
          <p:nvPr>
            <p:ph sz="half" idx="2"/>
          </p:nvPr>
        </p:nvSpPr>
        <p:spPr>
          <a:xfrm>
            <a:off x="180000" y="1440000"/>
            <a:ext cx="4680000" cy="4633200"/>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4"/>
          </p:nvPr>
        </p:nvSpPr>
        <p:spPr>
          <a:xfrm>
            <a:off x="5040000" y="1440000"/>
            <a:ext cx="4680000" cy="4633200"/>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1" name="Rectangle 19"/>
          <p:cNvSpPr>
            <a:spLocks noGrp="1" noChangeArrowheads="1"/>
          </p:cNvSpPr>
          <p:nvPr>
            <p:ph type="sldNum" sz="quarter" idx="10"/>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1"/>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tents with heading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7450"/>
          </a:xfrm>
          <a:prstGeom prst="rect">
            <a:avLst/>
          </a:prstGeom>
        </p:spPr>
        <p:txBody>
          <a:bodyPr/>
          <a:lstStyle>
            <a:lvl1pPr>
              <a:defRPr/>
            </a:lvl1pPr>
          </a:lstStyle>
          <a:p>
            <a:r>
              <a:rPr lang="en-US" noProof="0" dirty="0"/>
              <a:t>Click to edit Master title style</a:t>
            </a:r>
          </a:p>
        </p:txBody>
      </p:sp>
      <p:sp>
        <p:nvSpPr>
          <p:cNvPr id="3" name="Espace réservé du texte 2"/>
          <p:cNvSpPr>
            <a:spLocks noGrp="1"/>
          </p:cNvSpPr>
          <p:nvPr>
            <p:ph type="body" idx="1"/>
          </p:nvPr>
        </p:nvSpPr>
        <p:spPr>
          <a:xfrm>
            <a:off x="204717" y="1440000"/>
            <a:ext cx="4667322" cy="639762"/>
          </a:xfrm>
          <a:prstGeom prst="rect">
            <a:avLst/>
          </a:prstGeom>
        </p:spPr>
        <p:txBody>
          <a:bodyPr lIns="36000" rIns="36000" anchor="ctr"/>
          <a:lstStyle>
            <a:lvl1pPr marL="0" indent="0" algn="ctr">
              <a:lnSpc>
                <a:spcPct val="90000"/>
              </a:lnSpc>
              <a:spcBef>
                <a:spcPts val="0"/>
              </a:spcBef>
              <a:buNone/>
              <a:defRPr sz="2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Espace réservé du contenu 3"/>
          <p:cNvSpPr>
            <a:spLocks noGrp="1"/>
          </p:cNvSpPr>
          <p:nvPr>
            <p:ph sz="half" idx="2"/>
          </p:nvPr>
        </p:nvSpPr>
        <p:spPr>
          <a:xfrm>
            <a:off x="204717" y="2092987"/>
            <a:ext cx="4667322" cy="3951288"/>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Espace réservé du texte 4"/>
          <p:cNvSpPr>
            <a:spLocks noGrp="1"/>
          </p:cNvSpPr>
          <p:nvPr>
            <p:ph type="body" sz="quarter" idx="3"/>
          </p:nvPr>
        </p:nvSpPr>
        <p:spPr>
          <a:xfrm>
            <a:off x="5100615" y="1440000"/>
            <a:ext cx="4616593" cy="639762"/>
          </a:xfrm>
          <a:prstGeom prst="rect">
            <a:avLst/>
          </a:prstGeom>
        </p:spPr>
        <p:txBody>
          <a:bodyPr lIns="36000" rIns="36000" anchor="ctr"/>
          <a:lstStyle>
            <a:lvl1pPr marL="0" indent="0" algn="ctr">
              <a:lnSpc>
                <a:spcPct val="90000"/>
              </a:lnSpc>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Espace réservé du contenu 5"/>
          <p:cNvSpPr>
            <a:spLocks noGrp="1"/>
          </p:cNvSpPr>
          <p:nvPr>
            <p:ph sz="quarter" idx="4"/>
          </p:nvPr>
        </p:nvSpPr>
        <p:spPr>
          <a:xfrm>
            <a:off x="5100615" y="2092987"/>
            <a:ext cx="4616593" cy="3951288"/>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2" name="Rectangle 18"/>
          <p:cNvSpPr>
            <a:spLocks noGrp="1" noChangeArrowheads="1"/>
          </p:cNvSpPr>
          <p:nvPr>
            <p:ph type="ftr" sz="quarter" idx="10"/>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3" name="Rectangle 19"/>
          <p:cNvSpPr>
            <a:spLocks noGrp="1" noChangeArrowheads="1"/>
          </p:cNvSpPr>
          <p:nvPr>
            <p:ph type="sldNum" sz="quarter" idx="11"/>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4" name="Rectangle 17"/>
          <p:cNvSpPr>
            <a:spLocks noGrp="1" noChangeArrowheads="1"/>
          </p:cNvSpPr>
          <p:nvPr>
            <p:ph type="dt" sz="half" idx="1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s Info">
    <p:spTree>
      <p:nvGrpSpPr>
        <p:cNvPr id="1" name=""/>
        <p:cNvGrpSpPr/>
        <p:nvPr/>
      </p:nvGrpSpPr>
      <p:grpSpPr>
        <a:xfrm>
          <a:off x="0" y="0"/>
          <a:ext cx="0" cy="0"/>
          <a:chOff x="0" y="0"/>
          <a:chExt cx="0" cy="0"/>
        </a:xfrm>
      </p:grpSpPr>
      <p:sp>
        <p:nvSpPr>
          <p:cNvPr id="5" name="Freeform 23"/>
          <p:cNvSpPr>
            <a:spLocks/>
          </p:cNvSpPr>
          <p:nvPr/>
        </p:nvSpPr>
        <p:spPr bwMode="auto">
          <a:xfrm>
            <a:off x="0" y="2"/>
            <a:ext cx="3457575" cy="1235075"/>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2" name="Titre 1"/>
          <p:cNvSpPr>
            <a:spLocks noGrp="1"/>
          </p:cNvSpPr>
          <p:nvPr>
            <p:ph type="title"/>
          </p:nvPr>
        </p:nvSpPr>
        <p:spPr>
          <a:xfrm>
            <a:off x="0" y="0"/>
            <a:ext cx="9906000" cy="1188000"/>
          </a:xfrm>
          <a:prstGeom prst="rect">
            <a:avLst/>
          </a:prstGeom>
        </p:spPr>
        <p:txBody>
          <a:bodyPr/>
          <a:lstStyle>
            <a:lvl1pPr>
              <a:defRPr baseline="0">
                <a:solidFill>
                  <a:schemeClr val="tx2"/>
                </a:solidFill>
              </a:defRPr>
            </a:lvl1pPr>
          </a:lstStyle>
          <a:p>
            <a:r>
              <a:rPr lang="en-US" noProof="0"/>
              <a:t>Click to edit Master title style</a:t>
            </a:r>
            <a:endParaRPr lang="en-US" noProof="0" dirty="0"/>
          </a:p>
        </p:txBody>
      </p:sp>
      <p:pic>
        <p:nvPicPr>
          <p:cNvPr id="23" name="Picture 12" descr="OK_Capgemini"/>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212726" y="6381752"/>
            <a:ext cx="1558925" cy="339725"/>
          </a:xfrm>
          <a:prstGeom prst="rect">
            <a:avLst/>
          </a:prstGeom>
          <a:noFill/>
          <a:ln w="9525">
            <a:noFill/>
            <a:miter lim="800000"/>
            <a:headEnd/>
            <a:tailEnd/>
          </a:ln>
        </p:spPr>
      </p:pic>
      <p:sp>
        <p:nvSpPr>
          <p:cNvPr id="24"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25"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26" name="Rectangle 26"/>
          <p:cNvSpPr>
            <a:spLocks noChangeArrowheads="1"/>
          </p:cNvSpPr>
          <p:nvPr userDrawn="1"/>
        </p:nvSpPr>
        <p:spPr bwMode="auto">
          <a:xfrm>
            <a:off x="-7938" y="6286502"/>
            <a:ext cx="9907588" cy="17463"/>
          </a:xfrm>
          <a:prstGeom prst="rect">
            <a:avLst/>
          </a:prstGeom>
          <a:gradFill rotWithShape="1">
            <a:gsLst>
              <a:gs pos="0">
                <a:schemeClr val="tx2">
                  <a:gamma/>
                  <a:tint val="22353"/>
                  <a:invGamma/>
                </a:schemeClr>
              </a:gs>
              <a:gs pos="100000">
                <a:schemeClr val="tx2"/>
              </a:gs>
            </a:gsLst>
            <a:lin ang="0" scaled="1"/>
          </a:gradFill>
          <a:ln w="9525" algn="ctr">
            <a:noFill/>
            <a:miter lim="800000"/>
            <a:headEnd/>
            <a:tailEnd/>
          </a:ln>
          <a:effectLst/>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27"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9" r:id="rId10"/>
  </p:sldLayoutIdLst>
  <p:hf hdr="0"/>
  <p:txStyles>
    <p:titleStyle>
      <a:lvl1pPr marL="714375" indent="-714375" algn="ctr" rtl="0" eaLnBrk="0" fontAlgn="base" hangingPunct="0">
        <a:lnSpc>
          <a:spcPct val="90000"/>
        </a:lnSpc>
        <a:spcBef>
          <a:spcPct val="0"/>
        </a:spcBef>
        <a:spcAft>
          <a:spcPct val="0"/>
        </a:spcAft>
        <a:defRPr lang="en-US" sz="3000" b="1" kern="1200" dirty="0">
          <a:solidFill>
            <a:schemeClr val="tx2"/>
          </a:solidFill>
          <a:latin typeface="+mj-lt"/>
          <a:ea typeface="+mj-ea"/>
          <a:cs typeface="+mj-cs"/>
        </a:defRPr>
      </a:lvl1pPr>
      <a:lvl2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2pPr>
      <a:lvl3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3pPr>
      <a:lvl4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4pPr>
      <a:lvl5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5pPr>
      <a:lvl6pPr marL="1171575" indent="-714375" algn="ctr" rtl="0" eaLnBrk="1" fontAlgn="base" hangingPunct="1">
        <a:lnSpc>
          <a:spcPct val="90000"/>
        </a:lnSpc>
        <a:spcBef>
          <a:spcPct val="0"/>
        </a:spcBef>
        <a:spcAft>
          <a:spcPct val="0"/>
        </a:spcAft>
        <a:defRPr sz="3000" b="1">
          <a:solidFill>
            <a:schemeClr val="tx2"/>
          </a:solidFill>
          <a:latin typeface="Arial Narrow" pitchFamily="34" charset="0"/>
        </a:defRPr>
      </a:lvl6pPr>
      <a:lvl7pPr marL="1628775" indent="-714375" algn="ctr" rtl="0" eaLnBrk="1" fontAlgn="base" hangingPunct="1">
        <a:lnSpc>
          <a:spcPct val="90000"/>
        </a:lnSpc>
        <a:spcBef>
          <a:spcPct val="0"/>
        </a:spcBef>
        <a:spcAft>
          <a:spcPct val="0"/>
        </a:spcAft>
        <a:defRPr sz="3000" b="1">
          <a:solidFill>
            <a:schemeClr val="tx2"/>
          </a:solidFill>
          <a:latin typeface="Arial Narrow" pitchFamily="34" charset="0"/>
        </a:defRPr>
      </a:lvl7pPr>
      <a:lvl8pPr marL="2085975" indent="-714375" algn="ctr" rtl="0" eaLnBrk="1" fontAlgn="base" hangingPunct="1">
        <a:lnSpc>
          <a:spcPct val="90000"/>
        </a:lnSpc>
        <a:spcBef>
          <a:spcPct val="0"/>
        </a:spcBef>
        <a:spcAft>
          <a:spcPct val="0"/>
        </a:spcAft>
        <a:defRPr sz="3000" b="1">
          <a:solidFill>
            <a:schemeClr val="tx2"/>
          </a:solidFill>
          <a:latin typeface="Arial Narrow" pitchFamily="34" charset="0"/>
        </a:defRPr>
      </a:lvl8pPr>
      <a:lvl9pPr marL="2543175" indent="-714375" algn="ctr" rtl="0" eaLnBrk="1" fontAlgn="base" hangingPunct="1">
        <a:lnSpc>
          <a:spcPct val="90000"/>
        </a:lnSpc>
        <a:spcBef>
          <a:spcPct val="0"/>
        </a:spcBef>
        <a:spcAft>
          <a:spcPct val="0"/>
        </a:spcAft>
        <a:defRPr sz="3000" b="1">
          <a:solidFill>
            <a:schemeClr val="tx2"/>
          </a:solidFill>
          <a:latin typeface="Arial Narrow" pitchFamily="34" charset="0"/>
        </a:defRPr>
      </a:lvl9pPr>
    </p:titleStyle>
    <p:body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anaconda.com/download/#window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ous-titre 1"/>
          <p:cNvSpPr>
            <a:spLocks noGrp="1"/>
          </p:cNvSpPr>
          <p:nvPr>
            <p:ph type="subTitle" idx="1"/>
          </p:nvPr>
        </p:nvSpPr>
        <p:spPr>
          <a:xfrm>
            <a:off x="0" y="2492896"/>
            <a:ext cx="8769424" cy="1728192"/>
          </a:xfrm>
        </p:spPr>
        <p:txBody>
          <a:bodyPr/>
          <a:lstStyle/>
          <a:p>
            <a:pPr eaLnBrk="1" hangingPunct="1">
              <a:tabLst>
                <a:tab pos="3673475" algn="l"/>
              </a:tabLst>
            </a:pPr>
            <a:r>
              <a:rPr lang="en-US" dirty="0"/>
              <a:t>	 		-</a:t>
            </a:r>
            <a:r>
              <a:rPr lang="en-US" sz="2500" dirty="0"/>
              <a:t>Raghul</a:t>
            </a:r>
            <a:r>
              <a:rPr lang="en-US" dirty="0"/>
              <a:t> </a:t>
            </a:r>
            <a:br>
              <a:rPr lang="en-US" dirty="0"/>
            </a:br>
            <a:r>
              <a:rPr lang="en-US" dirty="0"/>
              <a:t>			 16-05-2020</a:t>
            </a:r>
          </a:p>
          <a:p>
            <a:pPr eaLnBrk="1" hangingPunct="1">
              <a:tabLst>
                <a:tab pos="3673475" algn="l"/>
              </a:tabLst>
            </a:pPr>
            <a:endParaRPr lang="en-US" sz="1600" dirty="0"/>
          </a:p>
          <a:p>
            <a:endParaRPr lang="nl-NL" sz="1600" dirty="0"/>
          </a:p>
        </p:txBody>
      </p:sp>
      <p:sp>
        <p:nvSpPr>
          <p:cNvPr id="3" name="Titre 2"/>
          <p:cNvSpPr>
            <a:spLocks noGrp="1"/>
          </p:cNvSpPr>
          <p:nvPr>
            <p:ph type="ctrTitle"/>
          </p:nvPr>
        </p:nvSpPr>
        <p:spPr>
          <a:xfrm>
            <a:off x="0" y="1239839"/>
            <a:ext cx="9906000" cy="1512887"/>
          </a:xfrm>
        </p:spPr>
        <p:txBody>
          <a:bodyPr tIns="432000"/>
          <a:lstStyle/>
          <a:p>
            <a:pPr algn="ctr"/>
            <a:r>
              <a:rPr lang="en-US" sz="5000" dirty="0"/>
              <a:t>Python Programming</a:t>
            </a:r>
            <a:endParaRPr sz="5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56" y="188640"/>
            <a:ext cx="9906000" cy="1188000"/>
          </a:xfrm>
        </p:spPr>
        <p:txBody>
          <a:bodyPr/>
          <a:lstStyle/>
          <a:p>
            <a:r>
              <a:rPr lang="en-US" dirty="0"/>
              <a:t>Installing python</a:t>
            </a:r>
            <a:br>
              <a:rPr lang="en-US" dirty="0"/>
            </a:br>
            <a:endParaRPr lang="en-US" dirty="0"/>
          </a:p>
        </p:txBody>
      </p:sp>
      <p:sp>
        <p:nvSpPr>
          <p:cNvPr id="3" name="Content Placeholder 2"/>
          <p:cNvSpPr>
            <a:spLocks noGrp="1"/>
          </p:cNvSpPr>
          <p:nvPr>
            <p:ph idx="1"/>
          </p:nvPr>
        </p:nvSpPr>
        <p:spPr>
          <a:xfrm>
            <a:off x="0" y="1205773"/>
            <a:ext cx="9906000" cy="4743507"/>
          </a:xfrm>
        </p:spPr>
        <p:txBody>
          <a:bodyPr/>
          <a:lstStyle/>
          <a:p>
            <a:pPr>
              <a:buFont typeface="+mj-lt"/>
              <a:buAutoNum type="arabicPeriod"/>
            </a:pPr>
            <a:r>
              <a:rPr lang="en-US" dirty="0">
                <a:solidFill>
                  <a:srgbClr val="000000"/>
                </a:solidFill>
                <a:latin typeface="Times New Roman" panose="02020603050405020304" pitchFamily="18" charset="0"/>
              </a:rPr>
              <a:t>Double-click the icon labeling the file </a:t>
            </a:r>
            <a:r>
              <a:rPr lang="en-US" b="1" dirty="0">
                <a:solidFill>
                  <a:srgbClr val="000000"/>
                </a:solidFill>
                <a:latin typeface="Times New Roman" panose="02020603050405020304" pitchFamily="18" charset="0"/>
              </a:rPr>
              <a:t>python-3.7.0.exe</a:t>
            </a:r>
            <a:r>
              <a:rPr lang="en-US" dirty="0">
                <a:solidFill>
                  <a:srgbClr val="000000"/>
                </a:solidFill>
                <a:latin typeface="Times New Roman" panose="02020603050405020304" pitchFamily="18" charset="0"/>
              </a:rPr>
              <a:t>.An </a:t>
            </a:r>
            <a:r>
              <a:rPr lang="en-US" b="1" dirty="0">
                <a:solidFill>
                  <a:srgbClr val="000000"/>
                </a:solidFill>
                <a:latin typeface="Times New Roman" panose="02020603050405020304" pitchFamily="18" charset="0"/>
              </a:rPr>
              <a:t>Open File - Security Warning</a:t>
            </a:r>
            <a:r>
              <a:rPr lang="en-US" dirty="0">
                <a:solidFill>
                  <a:srgbClr val="000000"/>
                </a:solidFill>
                <a:latin typeface="Times New Roman" panose="02020603050405020304" pitchFamily="18" charset="0"/>
              </a:rPr>
              <a:t> pop-up window will appear.</a:t>
            </a:r>
          </a:p>
          <a:p>
            <a:endParaRPr lang="en-US" dirty="0"/>
          </a:p>
          <a:p>
            <a:pPr marL="0" indent="0">
              <a:buNone/>
            </a:pPr>
            <a:r>
              <a:rPr lang="en-US" dirty="0">
                <a:solidFill>
                  <a:srgbClr val="000000"/>
                </a:solidFill>
                <a:latin typeface="Times New Roman" panose="02020603050405020304" pitchFamily="18" charset="0"/>
              </a:rPr>
              <a:t>2. Click </a:t>
            </a:r>
            <a:r>
              <a:rPr lang="en-US" b="1" dirty="0">
                <a:solidFill>
                  <a:srgbClr val="000000"/>
                </a:solidFill>
                <a:latin typeface="Times New Roman" panose="02020603050405020304" pitchFamily="18" charset="0"/>
              </a:rPr>
              <a:t>Run</a:t>
            </a:r>
          </a:p>
          <a:p>
            <a:pPr marL="0" indent="0">
              <a:buNone/>
            </a:pPr>
            <a:endParaRPr lang="en-US" b="1" dirty="0">
              <a:solidFill>
                <a:srgbClr val="000000"/>
              </a:solidFill>
              <a:latin typeface="Times New Roman" panose="02020603050405020304" pitchFamily="18" charset="0"/>
            </a:endParaRPr>
          </a:p>
          <a:p>
            <a:pPr marL="0" indent="0">
              <a:buNone/>
            </a:pPr>
            <a:r>
              <a:rPr lang="en-US" dirty="0">
                <a:solidFill>
                  <a:srgbClr val="000000"/>
                </a:solidFill>
                <a:latin typeface="Times New Roman" panose="02020603050405020304" pitchFamily="18" charset="0"/>
              </a:rPr>
              <a:t>A </a:t>
            </a:r>
            <a:r>
              <a:rPr lang="en-US" b="1" dirty="0">
                <a:solidFill>
                  <a:srgbClr val="000000"/>
                </a:solidFill>
                <a:latin typeface="Times New Roman" panose="02020603050405020304" pitchFamily="18" charset="0"/>
              </a:rPr>
              <a:t>Python 3.7.0 (32-bit) Setup</a:t>
            </a:r>
            <a:r>
              <a:rPr lang="en-US" dirty="0">
                <a:solidFill>
                  <a:srgbClr val="000000"/>
                </a:solidFill>
                <a:latin typeface="Times New Roman" panose="02020603050405020304" pitchFamily="18" charset="0"/>
              </a:rPr>
              <a:t> </a:t>
            </a:r>
          </a:p>
          <a:p>
            <a:pPr marL="0" indent="0">
              <a:buNone/>
            </a:pPr>
            <a:r>
              <a:rPr lang="en-US" dirty="0">
                <a:solidFill>
                  <a:srgbClr val="000000"/>
                </a:solidFill>
                <a:latin typeface="Times New Roman" panose="02020603050405020304" pitchFamily="18" charset="0"/>
              </a:rPr>
              <a:t>pop-up window will appear.</a:t>
            </a:r>
          </a:p>
          <a:p>
            <a:pPr marL="0" indent="0">
              <a:buNone/>
            </a:pPr>
            <a:br>
              <a:rPr lang="en-US" dirty="0"/>
            </a:br>
            <a:br>
              <a:rPr lang="en-US" dirty="0"/>
            </a:br>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2050" name="Picture 2" descr="https://www.ics.uci.edu/~pattis/common/handouts/pythoneclipsejava/images/python/openfilesecuritywar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072" y="2009933"/>
            <a:ext cx="3848100" cy="28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432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Common File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157162" y="1340768"/>
            <a:ext cx="9591675" cy="4400550"/>
          </a:xfrm>
          <a:prstGeom prst="rect">
            <a:avLst/>
          </a:prstGeom>
        </p:spPr>
      </p:pic>
    </p:spTree>
    <p:extLst>
      <p:ext uri="{BB962C8B-B14F-4D97-AF65-F5344CB8AC3E}">
        <p14:creationId xmlns:p14="http://schemas.microsoft.com/office/powerpoint/2010/main" val="37713070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CSV Files</a:t>
            </a:r>
          </a:p>
        </p:txBody>
      </p:sp>
      <p:pic>
        <p:nvPicPr>
          <p:cNvPr id="7" name="Content Placeholder 6"/>
          <p:cNvPicPr>
            <a:picLocks noGrp="1" noChangeAspect="1"/>
          </p:cNvPicPr>
          <p:nvPr>
            <p:ph idx="1"/>
          </p:nvPr>
        </p:nvPicPr>
        <p:blipFill>
          <a:blip r:embed="rId2"/>
          <a:stretch>
            <a:fillRect/>
          </a:stretch>
        </p:blipFill>
        <p:spPr>
          <a:xfrm>
            <a:off x="344488" y="1439863"/>
            <a:ext cx="871296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8923901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EF9C060-E6AD-45ED-80AE-6429F1EA77E5}" type="slidenum">
              <a:rPr lang="en-US" smtClean="0"/>
              <a:pPr/>
              <a:t>102</a:t>
            </a:fld>
            <a:endParaRPr lang="en-US"/>
          </a:p>
        </p:txBody>
      </p:sp>
      <p:sp>
        <p:nvSpPr>
          <p:cNvPr id="3" name="Title 2"/>
          <p:cNvSpPr>
            <a:spLocks noGrp="1"/>
          </p:cNvSpPr>
          <p:nvPr>
            <p:ph type="title"/>
          </p:nvPr>
        </p:nvSpPr>
        <p:spPr/>
        <p:txBody>
          <a:bodyPr/>
          <a:lstStyle/>
          <a:p>
            <a:r>
              <a:rPr lang="en-IN" dirty="0"/>
              <a:t>…,</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00" y="569748"/>
            <a:ext cx="7943850" cy="4944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260648"/>
            <a:ext cx="9906000" cy="576064"/>
          </a:xfrm>
        </p:spPr>
        <p:txBody>
          <a:bodyPr/>
          <a:lstStyle/>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3074" name="Picture 2" descr="https://www.ics.uci.edu/~pattis/common/handouts/pythoneclipsejava/images/python/pythonsetup.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471" y="980728"/>
            <a:ext cx="5777652" cy="3552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385" y="4677569"/>
            <a:ext cx="9566113" cy="2862322"/>
          </a:xfrm>
          <a:prstGeom prst="rect">
            <a:avLst/>
          </a:prstGeom>
        </p:spPr>
        <p:txBody>
          <a:bodyPr wrap="square">
            <a:spAutoFit/>
          </a:bodyPr>
          <a:lstStyle/>
          <a:p>
            <a:r>
              <a:rPr lang="en-US" dirty="0">
                <a:solidFill>
                  <a:srgbClr val="000000"/>
                </a:solidFill>
                <a:latin typeface="Times New Roman" panose="02020603050405020304" pitchFamily="18" charset="0"/>
              </a:rPr>
              <a:t>Ensure that the </a:t>
            </a:r>
            <a:r>
              <a:rPr lang="en-US" b="1" dirty="0">
                <a:solidFill>
                  <a:srgbClr val="000000"/>
                </a:solidFill>
                <a:latin typeface="Times New Roman" panose="02020603050405020304" pitchFamily="18" charset="0"/>
              </a:rPr>
              <a:t>Install launcher for all users (recommended)</a:t>
            </a:r>
            <a:r>
              <a:rPr lang="en-US" dirty="0">
                <a:solidFill>
                  <a:srgbClr val="000000"/>
                </a:solidFill>
                <a:latin typeface="Times New Roman" panose="02020603050405020304" pitchFamily="18" charset="0"/>
              </a:rPr>
              <a:t> and the </a:t>
            </a:r>
            <a:r>
              <a:rPr lang="en-US" b="1" dirty="0">
                <a:solidFill>
                  <a:srgbClr val="000000"/>
                </a:solidFill>
                <a:latin typeface="Times New Roman" panose="02020603050405020304" pitchFamily="18" charset="0"/>
              </a:rPr>
              <a:t>Add Python 3.7 to PATH</a:t>
            </a:r>
            <a:r>
              <a:rPr lang="en-US" dirty="0">
                <a:solidFill>
                  <a:srgbClr val="000000"/>
                </a:solidFill>
                <a:latin typeface="Times New Roman" panose="02020603050405020304" pitchFamily="18" charset="0"/>
              </a:rPr>
              <a:t> checkboxes at the bottom are checked.</a:t>
            </a:r>
          </a:p>
          <a:p>
            <a:endParaRPr lang="en-US" dirty="0">
              <a:solidFill>
                <a:srgbClr val="000000"/>
              </a:solidFill>
              <a:latin typeface="Times New Roman" panose="02020603050405020304" pitchFamily="18" charset="0"/>
            </a:endParaRPr>
          </a:p>
          <a:p>
            <a:r>
              <a:rPr lang="en-US" dirty="0"/>
              <a:t>If the Python Installer finds an earlier version of Python installed on your computer, the </a:t>
            </a:r>
            <a:r>
              <a:rPr lang="en-US" b="1" dirty="0"/>
              <a:t>Install Now</a:t>
            </a:r>
            <a:r>
              <a:rPr lang="en-US" dirty="0"/>
              <a:t> message may instead appear as </a:t>
            </a:r>
            <a:r>
              <a:rPr lang="en-US" b="1" dirty="0"/>
              <a:t>Upgrade Now</a:t>
            </a:r>
            <a:r>
              <a:rPr lang="en-US" dirty="0"/>
              <a:t> (and the checkboxes will not appear).</a:t>
            </a:r>
          </a:p>
          <a:p>
            <a:br>
              <a:rPr lang="en-US" dirty="0"/>
            </a:br>
            <a:endParaRPr lang="en-US" dirty="0">
              <a:solidFill>
                <a:srgbClr val="000000"/>
              </a:solidFill>
              <a:latin typeface="Times New Roman" panose="02020603050405020304" pitchFamily="18" charset="0"/>
            </a:endParaRPr>
          </a:p>
          <a:p>
            <a:br>
              <a:rPr lang="en-US" dirty="0"/>
            </a:br>
            <a:endParaRPr lang="en-US" dirty="0"/>
          </a:p>
        </p:txBody>
      </p:sp>
    </p:spTree>
    <p:extLst>
      <p:ext uri="{BB962C8B-B14F-4D97-AF65-F5344CB8AC3E}">
        <p14:creationId xmlns:p14="http://schemas.microsoft.com/office/powerpoint/2010/main" val="93002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4" y="12420"/>
            <a:ext cx="9906000" cy="1188000"/>
          </a:xfrm>
        </p:spPr>
        <p:txBody>
          <a:bodyPr/>
          <a:lstStyle/>
          <a:p>
            <a:r>
              <a:rPr lang="en-US" dirty="0"/>
              <a:t>Python Installation</a:t>
            </a:r>
          </a:p>
        </p:txBody>
      </p:sp>
      <p:sp>
        <p:nvSpPr>
          <p:cNvPr id="3" name="Content Placeholder 2"/>
          <p:cNvSpPr>
            <a:spLocks noGrp="1"/>
          </p:cNvSpPr>
          <p:nvPr>
            <p:ph idx="1"/>
          </p:nvPr>
        </p:nvSpPr>
        <p:spPr>
          <a:xfrm>
            <a:off x="14114" y="1385108"/>
            <a:ext cx="9906000" cy="4492164"/>
          </a:xfrm>
        </p:spPr>
        <p:txBody>
          <a:bodyPr/>
          <a:lstStyle/>
          <a:p>
            <a:r>
              <a:rPr lang="en-US" sz="1800" dirty="0"/>
              <a:t>Highlight the </a:t>
            </a:r>
            <a:r>
              <a:rPr lang="en-US" sz="1800" b="1" dirty="0"/>
              <a:t>Install Now</a:t>
            </a:r>
            <a:r>
              <a:rPr lang="en-US" sz="1800" dirty="0"/>
              <a:t> (or </a:t>
            </a:r>
            <a:r>
              <a:rPr lang="en-US" sz="1800" b="1" dirty="0"/>
              <a:t>Upgrade Now</a:t>
            </a:r>
            <a:r>
              <a:rPr lang="en-US" sz="1800" dirty="0"/>
              <a:t>) message, and then click it.</a:t>
            </a:r>
          </a:p>
          <a:p>
            <a:r>
              <a:rPr lang="en-US" sz="1800" dirty="0"/>
              <a:t>A </a:t>
            </a:r>
            <a:r>
              <a:rPr lang="en-US" sz="1800" b="1" dirty="0"/>
              <a:t>User Account Control</a:t>
            </a:r>
            <a:r>
              <a:rPr lang="en-US" sz="1800" dirty="0"/>
              <a:t> pop-up window will appear, posing the question </a:t>
            </a:r>
            <a:r>
              <a:rPr lang="en-US" sz="1800" b="1" dirty="0"/>
              <a:t>Do you want the allow the following program to make changes to this computer?</a:t>
            </a:r>
            <a:endParaRPr lang="en-US" sz="1800" dirty="0"/>
          </a:p>
          <a:p>
            <a:br>
              <a:rPr lang="en-US" dirty="0"/>
            </a:br>
            <a:endParaRPr lang="en-US" dirty="0"/>
          </a:p>
          <a:p>
            <a:br>
              <a:rPr lang="en-US" dirty="0"/>
            </a:br>
            <a:endParaRPr lang="en-US" dirty="0"/>
          </a:p>
          <a:p>
            <a:endParaRPr lang="en-US" dirty="0"/>
          </a:p>
          <a:p>
            <a:endParaRPr lang="en-US" dirty="0"/>
          </a:p>
          <a:p>
            <a:pPr lvl="0">
              <a:buClr>
                <a:srgbClr val="009BCC"/>
              </a:buClr>
            </a:pPr>
            <a:r>
              <a:rPr lang="en-US" sz="1800" b="1" dirty="0"/>
              <a:t>Click the Yes button. A new Python 3.7.0 (32-bit) Setup pop-up window will appear with a Setup Progress message and a progress bar.</a:t>
            </a:r>
          </a:p>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2"/>
          <a:stretch>
            <a:fillRect/>
          </a:stretch>
        </p:blipFill>
        <p:spPr>
          <a:xfrm>
            <a:off x="632520" y="2348880"/>
            <a:ext cx="4448175" cy="2343150"/>
          </a:xfrm>
          <a:prstGeom prst="rect">
            <a:avLst/>
          </a:prstGeom>
        </p:spPr>
      </p:pic>
    </p:spTree>
    <p:extLst>
      <p:ext uri="{BB962C8B-B14F-4D97-AF65-F5344CB8AC3E}">
        <p14:creationId xmlns:p14="http://schemas.microsoft.com/office/powerpoint/2010/main" val="97180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116632"/>
            <a:ext cx="9906000" cy="1188000"/>
          </a:xfrm>
        </p:spPr>
        <p:txBody>
          <a:bodyPr/>
          <a:lstStyle/>
          <a:p>
            <a:r>
              <a:rPr lang="en-US" dirty="0"/>
              <a:t>Installation Complete</a:t>
            </a:r>
          </a:p>
        </p:txBody>
      </p:sp>
      <p:sp>
        <p:nvSpPr>
          <p:cNvPr id="3" name="Content Placeholder 2"/>
          <p:cNvSpPr>
            <a:spLocks noGrp="1"/>
          </p:cNvSpPr>
          <p:nvPr>
            <p:ph idx="1"/>
          </p:nvPr>
        </p:nvSpPr>
        <p:spPr>
          <a:xfrm>
            <a:off x="18698" y="1332076"/>
            <a:ext cx="9906000" cy="4689212"/>
          </a:xfrm>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7" name="Picture 6"/>
          <p:cNvPicPr>
            <a:picLocks noChangeAspect="1"/>
          </p:cNvPicPr>
          <p:nvPr/>
        </p:nvPicPr>
        <p:blipFill>
          <a:blip r:embed="rId2"/>
          <a:stretch>
            <a:fillRect/>
          </a:stretch>
        </p:blipFill>
        <p:spPr>
          <a:xfrm>
            <a:off x="601316" y="1316092"/>
            <a:ext cx="4371930" cy="2738886"/>
          </a:xfrm>
          <a:prstGeom prst="rect">
            <a:avLst/>
          </a:prstGeom>
        </p:spPr>
      </p:pic>
      <p:sp>
        <p:nvSpPr>
          <p:cNvPr id="8" name="Rectangle 7"/>
          <p:cNvSpPr/>
          <p:nvPr/>
        </p:nvSpPr>
        <p:spPr>
          <a:xfrm>
            <a:off x="5169024" y="1983582"/>
            <a:ext cx="4953000" cy="1323439"/>
          </a:xfrm>
          <a:prstGeom prst="rect">
            <a:avLst/>
          </a:prstGeom>
        </p:spPr>
        <p:txBody>
          <a:bodyPr>
            <a:spAutoFit/>
          </a:bodyPr>
          <a:lstStyle/>
          <a:p>
            <a:r>
              <a:rPr lang="en-US" sz="1600" dirty="0"/>
              <a:t>During installation, it will show the various components it is installing and move the progress bar towards completion. Soon, a new </a:t>
            </a:r>
            <a:r>
              <a:rPr lang="en-US" sz="1600" b="1" dirty="0"/>
              <a:t>Python 3.7.0 (32-bit) Setup</a:t>
            </a:r>
            <a:r>
              <a:rPr lang="en-US" sz="1600" dirty="0"/>
              <a:t> pop-up window will appear with a </a:t>
            </a:r>
            <a:r>
              <a:rPr lang="en-US" sz="1600" b="1" dirty="0"/>
              <a:t>Setup was successfully</a:t>
            </a:r>
            <a:r>
              <a:rPr lang="en-US" sz="1600" dirty="0"/>
              <a:t> message.</a:t>
            </a:r>
          </a:p>
        </p:txBody>
      </p:sp>
      <p:pic>
        <p:nvPicPr>
          <p:cNvPr id="9" name="Picture 8"/>
          <p:cNvPicPr>
            <a:picLocks noChangeAspect="1"/>
          </p:cNvPicPr>
          <p:nvPr/>
        </p:nvPicPr>
        <p:blipFill>
          <a:blip r:embed="rId3"/>
          <a:stretch>
            <a:fillRect/>
          </a:stretch>
        </p:blipFill>
        <p:spPr>
          <a:xfrm>
            <a:off x="4974137" y="3292175"/>
            <a:ext cx="4925514" cy="3068588"/>
          </a:xfrm>
          <a:prstGeom prst="rect">
            <a:avLst/>
          </a:prstGeom>
        </p:spPr>
      </p:pic>
    </p:spTree>
    <p:extLst>
      <p:ext uri="{BB962C8B-B14F-4D97-AF65-F5344CB8AC3E}">
        <p14:creationId xmlns:p14="http://schemas.microsoft.com/office/powerpoint/2010/main" val="219244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 y="116632"/>
            <a:ext cx="9906000" cy="1188000"/>
          </a:xfrm>
        </p:spPr>
        <p:txBody>
          <a:bodyPr/>
          <a:lstStyle/>
          <a:p>
            <a:r>
              <a:rPr lang="en-US" dirty="0"/>
              <a:t>VERIFY PYTHON INSTALLATION</a:t>
            </a:r>
          </a:p>
        </p:txBody>
      </p:sp>
      <p:sp>
        <p:nvSpPr>
          <p:cNvPr id="3" name="Content Placeholder 2"/>
          <p:cNvSpPr>
            <a:spLocks noGrp="1"/>
          </p:cNvSpPr>
          <p:nvPr>
            <p:ph idx="1"/>
          </p:nvPr>
        </p:nvSpPr>
        <p:spPr>
          <a:xfrm>
            <a:off x="0" y="1489320"/>
            <a:ext cx="9906000" cy="4531968"/>
          </a:xfrm>
        </p:spPr>
        <p:txBody>
          <a:bodyPr/>
          <a:lstStyle/>
          <a:p>
            <a:br>
              <a:rPr lang="en-US" dirty="0"/>
            </a:br>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Rectangle 7"/>
          <p:cNvSpPr/>
          <p:nvPr/>
        </p:nvSpPr>
        <p:spPr>
          <a:xfrm>
            <a:off x="416496" y="1489320"/>
            <a:ext cx="9217024" cy="1200329"/>
          </a:xfrm>
          <a:prstGeom prst="rect">
            <a:avLst/>
          </a:prstGeom>
        </p:spPr>
        <p:txBody>
          <a:bodyPr wrap="square">
            <a:spAutoFit/>
          </a:bodyPr>
          <a:lstStyle/>
          <a:p>
            <a:pPr>
              <a:buFont typeface="+mj-lt"/>
              <a:buAutoNum type="arabicPeriod"/>
            </a:pPr>
            <a:r>
              <a:rPr lang="en-US" dirty="0">
                <a:solidFill>
                  <a:srgbClr val="000000"/>
                </a:solidFill>
                <a:latin typeface="Times New Roman" panose="02020603050405020304" pitchFamily="18" charset="0"/>
              </a:rPr>
              <a:t>To try to verify installation, Navigate to the directory </a:t>
            </a:r>
            <a:r>
              <a:rPr lang="en-US" b="1" dirty="0">
                <a:solidFill>
                  <a:srgbClr val="000000"/>
                </a:solidFill>
                <a:latin typeface="Times New Roman" panose="02020603050405020304" pitchFamily="18" charset="0"/>
              </a:rPr>
              <a:t>C:\Users\Raghu\AppData\Local\Programs\Python\Python37-32</a:t>
            </a:r>
            <a:r>
              <a:rPr lang="en-US" dirty="0">
                <a:solidFill>
                  <a:srgbClr val="000000"/>
                </a:solidFill>
                <a:latin typeface="Times New Roman" panose="02020603050405020304" pitchFamily="18" charset="0"/>
              </a:rPr>
              <a:t> (or to whatever directory Python was installed: see the pop-up window for Installing step 3).</a:t>
            </a:r>
          </a:p>
          <a:p>
            <a:pPr>
              <a:buFont typeface="+mj-lt"/>
              <a:buAutoNum type="arabicPeriod"/>
            </a:pPr>
            <a:r>
              <a:rPr lang="en-US" dirty="0">
                <a:solidFill>
                  <a:srgbClr val="000000"/>
                </a:solidFill>
                <a:latin typeface="Times New Roman" panose="02020603050405020304" pitchFamily="18" charset="0"/>
              </a:rPr>
              <a:t>Double-click the icon/file </a:t>
            </a:r>
            <a:r>
              <a:rPr lang="en-US" b="1" dirty="0" err="1">
                <a:solidFill>
                  <a:srgbClr val="000000"/>
                </a:solidFill>
                <a:latin typeface="Times New Roman" panose="02020603050405020304" pitchFamily="18" charset="0"/>
              </a:rPr>
              <a:t>python.exe</a:t>
            </a:r>
            <a:r>
              <a:rPr lang="en-US" dirty="0" err="1">
                <a:solidFill>
                  <a:srgbClr val="000000"/>
                </a:solidFill>
                <a:latin typeface="Times New Roman" panose="02020603050405020304" pitchFamily="18" charset="0"/>
              </a:rPr>
              <a:t>.The</a:t>
            </a:r>
            <a:r>
              <a:rPr lang="en-US" dirty="0">
                <a:solidFill>
                  <a:srgbClr val="000000"/>
                </a:solidFill>
                <a:latin typeface="Times New Roman" panose="02020603050405020304" pitchFamily="18" charset="0"/>
              </a:rPr>
              <a:t> following pop-up window will appear.</a:t>
            </a:r>
          </a:p>
        </p:txBody>
      </p:sp>
      <p:pic>
        <p:nvPicPr>
          <p:cNvPr id="9" name="Picture 8"/>
          <p:cNvPicPr>
            <a:picLocks noChangeAspect="1"/>
          </p:cNvPicPr>
          <p:nvPr/>
        </p:nvPicPr>
        <p:blipFill>
          <a:blip r:embed="rId2"/>
          <a:stretch>
            <a:fillRect/>
          </a:stretch>
        </p:blipFill>
        <p:spPr>
          <a:xfrm>
            <a:off x="416496" y="2689649"/>
            <a:ext cx="6562725" cy="1143000"/>
          </a:xfrm>
          <a:prstGeom prst="rect">
            <a:avLst/>
          </a:prstGeom>
        </p:spPr>
      </p:pic>
      <p:sp>
        <p:nvSpPr>
          <p:cNvPr id="10" name="Rectangle 9"/>
          <p:cNvSpPr/>
          <p:nvPr/>
        </p:nvSpPr>
        <p:spPr>
          <a:xfrm>
            <a:off x="416496" y="3832649"/>
            <a:ext cx="9145016" cy="2308324"/>
          </a:xfrm>
          <a:prstGeom prst="rect">
            <a:avLst/>
          </a:prstGeom>
        </p:spPr>
        <p:txBody>
          <a:bodyPr wrap="square">
            <a:spAutoFit/>
          </a:bodyPr>
          <a:lstStyle/>
          <a:p>
            <a:r>
              <a:rPr lang="en-US" dirty="0">
                <a:solidFill>
                  <a:srgbClr val="000000"/>
                </a:solidFill>
                <a:latin typeface="Times New Roman" panose="02020603050405020304" pitchFamily="18" charset="0"/>
              </a:rPr>
              <a:t>You may now follow the instructions to download and install Java (you should have already installed Java, but if you haven't, it is OK to do so now, so long as you install both Python and Java before you install Eclipse), and then follows the instruction to download and install the Eclipse IDE. </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Note: You need to download/install Java even if you are using Eclipse only for Python)</a:t>
            </a:r>
          </a:p>
          <a:p>
            <a:br>
              <a:rPr lang="en-US" dirty="0"/>
            </a:br>
            <a:endParaRPr lang="en-US" dirty="0"/>
          </a:p>
        </p:txBody>
      </p:sp>
    </p:spTree>
    <p:extLst>
      <p:ext uri="{BB962C8B-B14F-4D97-AF65-F5344CB8AC3E}">
        <p14:creationId xmlns:p14="http://schemas.microsoft.com/office/powerpoint/2010/main" val="2925773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19" y="1206335"/>
            <a:ext cx="8742875" cy="49187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1" y="1856843"/>
            <a:ext cx="2976690" cy="4268271"/>
          </a:xfrm>
          <a:prstGeom prst="rect">
            <a:avLst/>
          </a:prstGeom>
        </p:spPr>
      </p:pic>
      <p:sp>
        <p:nvSpPr>
          <p:cNvPr id="12" name="TextBox 11"/>
          <p:cNvSpPr txBox="1"/>
          <p:nvPr/>
        </p:nvSpPr>
        <p:spPr>
          <a:xfrm>
            <a:off x="650619" y="2799450"/>
            <a:ext cx="2055957" cy="1200329"/>
          </a:xfrm>
          <a:prstGeom prst="rect">
            <a:avLst/>
          </a:prstGeom>
          <a:noFill/>
          <a:ln>
            <a:noFill/>
          </a:ln>
        </p:spPr>
        <p:txBody>
          <a:bodyPr wrap="square" rtlCol="0">
            <a:spAutoFit/>
          </a:bodyPr>
          <a:lstStyle/>
          <a:p>
            <a:pPr algn="ctr"/>
            <a:r>
              <a:rPr lang="en-US" dirty="0">
                <a:solidFill>
                  <a:srgbClr val="00B050"/>
                </a:solidFill>
              </a:rPr>
              <a:t>Click the “Advanced System Settings” Button</a:t>
            </a:r>
          </a:p>
        </p:txBody>
      </p:sp>
      <p:sp>
        <p:nvSpPr>
          <p:cNvPr id="2" name="Title 1"/>
          <p:cNvSpPr>
            <a:spLocks noGrp="1"/>
          </p:cNvSpPr>
          <p:nvPr>
            <p:ph type="title"/>
          </p:nvPr>
        </p:nvSpPr>
        <p:spPr>
          <a:xfrm>
            <a:off x="0" y="368102"/>
            <a:ext cx="8543925" cy="1077020"/>
          </a:xfrm>
        </p:spPr>
        <p:txBody>
          <a:bodyPr/>
          <a:lstStyle/>
          <a:p>
            <a:r>
              <a:rPr lang="en-US" dirty="0"/>
              <a:t>             PATH ISSUE (PYTHON)</a:t>
            </a:r>
          </a:p>
        </p:txBody>
      </p:sp>
      <p:sp>
        <p:nvSpPr>
          <p:cNvPr id="5" name="TextBox 4"/>
          <p:cNvSpPr txBox="1"/>
          <p:nvPr/>
        </p:nvSpPr>
        <p:spPr>
          <a:xfrm>
            <a:off x="0" y="1445123"/>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752" y="1481740"/>
            <a:ext cx="425708" cy="301866"/>
          </a:xfrm>
          <a:prstGeom prst="rect">
            <a:avLst/>
          </a:prstGeom>
        </p:spPr>
      </p:pic>
      <p:sp>
        <p:nvSpPr>
          <p:cNvPr id="9" name="TextBox 8"/>
          <p:cNvSpPr txBox="1"/>
          <p:nvPr/>
        </p:nvSpPr>
        <p:spPr>
          <a:xfrm>
            <a:off x="2952173" y="2702083"/>
            <a:ext cx="2069883" cy="923330"/>
          </a:xfrm>
          <a:prstGeom prst="rect">
            <a:avLst/>
          </a:prstGeom>
          <a:noFill/>
          <a:ln>
            <a:noFill/>
          </a:ln>
        </p:spPr>
        <p:txBody>
          <a:bodyPr wrap="square" rtlCol="0">
            <a:spAutoFit/>
          </a:bodyPr>
          <a:lstStyle/>
          <a:p>
            <a:pPr algn="ctr"/>
            <a:r>
              <a:rPr lang="en-US" dirty="0">
                <a:solidFill>
                  <a:srgbClr val="00B050"/>
                </a:solidFill>
              </a:rPr>
              <a:t>**RIGHT** click on the “Computer” Button</a:t>
            </a:r>
          </a:p>
        </p:txBody>
      </p:sp>
      <p:sp>
        <p:nvSpPr>
          <p:cNvPr id="13" name="Rectangle 12"/>
          <p:cNvSpPr/>
          <p:nvPr/>
        </p:nvSpPr>
        <p:spPr>
          <a:xfrm>
            <a:off x="720667" y="2556562"/>
            <a:ext cx="1251008" cy="1740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94502" y="2836069"/>
            <a:ext cx="784354"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0" y="1946792"/>
            <a:ext cx="3545498" cy="4268271"/>
          </a:xfrm>
          <a:prstGeom prst="rect">
            <a:avLst/>
          </a:prstGeom>
        </p:spPr>
      </p:pic>
      <p:sp>
        <p:nvSpPr>
          <p:cNvPr id="15" name="TextBox 14"/>
          <p:cNvSpPr txBox="1"/>
          <p:nvPr/>
        </p:nvSpPr>
        <p:spPr>
          <a:xfrm>
            <a:off x="150938" y="4925992"/>
            <a:ext cx="1870828" cy="646331"/>
          </a:xfrm>
          <a:prstGeom prst="rect">
            <a:avLst/>
          </a:prstGeom>
          <a:noFill/>
          <a:ln>
            <a:noFill/>
          </a:ln>
        </p:spPr>
        <p:txBody>
          <a:bodyPr wrap="square" rtlCol="0">
            <a:spAutoFit/>
          </a:bodyPr>
          <a:lstStyle/>
          <a:p>
            <a:r>
              <a:rPr lang="en-US" dirty="0">
                <a:solidFill>
                  <a:srgbClr val="FFFF00"/>
                </a:solidFill>
              </a:rPr>
              <a:t>Click “Properties”</a:t>
            </a:r>
          </a:p>
        </p:txBody>
      </p:sp>
      <p:sp>
        <p:nvSpPr>
          <p:cNvPr id="16" name="Rectangle 15"/>
          <p:cNvSpPr/>
          <p:nvPr/>
        </p:nvSpPr>
        <p:spPr>
          <a:xfrm>
            <a:off x="1421607" y="4624840"/>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6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5" grpId="1"/>
      <p:bldP spid="9" grpId="0"/>
      <p:bldP spid="9" grpId="1"/>
      <p:bldP spid="13" grpId="0" animBg="1"/>
      <p:bldP spid="10" grpId="0" animBg="1"/>
      <p:bldP spid="10" grpId="1" animBg="1"/>
      <p:bldP spid="15" grpId="0"/>
      <p:bldP spid="15" grpId="1"/>
      <p:bldP spid="16"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246"/>
            <a:ext cx="8543925" cy="1077020"/>
          </a:xfrm>
        </p:spPr>
        <p:txBody>
          <a:bodyPr/>
          <a:lstStyle/>
          <a:p>
            <a:r>
              <a:rPr lang="en-US" dirty="0"/>
              <a:t>Setting your environment path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172" y="1452266"/>
            <a:ext cx="4039152" cy="4516594"/>
          </a:xfrm>
          <a:prstGeom prst="rect">
            <a:avLst/>
          </a:prstGeom>
        </p:spPr>
      </p:pic>
      <p:sp>
        <p:nvSpPr>
          <p:cNvPr id="5" name="TextBox 4"/>
          <p:cNvSpPr txBox="1"/>
          <p:nvPr/>
        </p:nvSpPr>
        <p:spPr>
          <a:xfrm>
            <a:off x="6900193" y="4905481"/>
            <a:ext cx="2055957" cy="923330"/>
          </a:xfrm>
          <a:prstGeom prst="rect">
            <a:avLst/>
          </a:prstGeom>
          <a:noFill/>
          <a:ln>
            <a:noFill/>
          </a:ln>
        </p:spPr>
        <p:txBody>
          <a:bodyPr wrap="square" rtlCol="0">
            <a:spAutoFit/>
          </a:bodyPr>
          <a:lstStyle/>
          <a:p>
            <a:pPr algn="ctr"/>
            <a:r>
              <a:rPr lang="en-US" dirty="0">
                <a:solidFill>
                  <a:srgbClr val="00B050"/>
                </a:solidFill>
              </a:rPr>
              <a:t>Click the “Environment Variables” Button</a:t>
            </a:r>
          </a:p>
        </p:txBody>
      </p:sp>
      <p:sp>
        <p:nvSpPr>
          <p:cNvPr id="6" name="Rectangle 5"/>
          <p:cNvSpPr/>
          <p:nvPr/>
        </p:nvSpPr>
        <p:spPr>
          <a:xfrm>
            <a:off x="5199798" y="5014012"/>
            <a:ext cx="1286726" cy="30808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172" y="1280816"/>
            <a:ext cx="4039152" cy="4757011"/>
          </a:xfrm>
          <a:prstGeom prst="rect">
            <a:avLst/>
          </a:prstGeom>
        </p:spPr>
      </p:pic>
      <p:sp>
        <p:nvSpPr>
          <p:cNvPr id="8" name="TextBox 7"/>
          <p:cNvSpPr txBox="1"/>
          <p:nvPr/>
        </p:nvSpPr>
        <p:spPr>
          <a:xfrm>
            <a:off x="272301" y="4304290"/>
            <a:ext cx="2465854" cy="1477328"/>
          </a:xfrm>
          <a:prstGeom prst="rect">
            <a:avLst/>
          </a:prstGeom>
          <a:noFill/>
          <a:ln>
            <a:noFill/>
          </a:ln>
        </p:spPr>
        <p:txBody>
          <a:bodyPr wrap="square" rtlCol="0">
            <a:spAutoFit/>
          </a:bodyPr>
          <a:lstStyle/>
          <a:p>
            <a:pPr algn="ctr"/>
            <a:r>
              <a:rPr lang="en-US" dirty="0">
                <a:solidFill>
                  <a:srgbClr val="FF0000"/>
                </a:solidFill>
              </a:rPr>
              <a:t>Go to the “System Variables” window, and scroll down until you find the “Path” variable</a:t>
            </a:r>
          </a:p>
        </p:txBody>
      </p:sp>
      <p:sp>
        <p:nvSpPr>
          <p:cNvPr id="9" name="Rectangle 8"/>
          <p:cNvSpPr/>
          <p:nvPr/>
        </p:nvSpPr>
        <p:spPr>
          <a:xfrm>
            <a:off x="3020955" y="3928162"/>
            <a:ext cx="3386989" cy="1502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212" y="2737350"/>
            <a:ext cx="3960547" cy="1818505"/>
          </a:xfrm>
          <a:prstGeom prst="rect">
            <a:avLst/>
          </a:prstGeom>
        </p:spPr>
      </p:pic>
      <p:sp>
        <p:nvSpPr>
          <p:cNvPr id="11" name="TextBox 10"/>
          <p:cNvSpPr txBox="1"/>
          <p:nvPr/>
        </p:nvSpPr>
        <p:spPr>
          <a:xfrm>
            <a:off x="6769324" y="4071892"/>
            <a:ext cx="2989907" cy="923330"/>
          </a:xfrm>
          <a:prstGeom prst="rect">
            <a:avLst/>
          </a:prstGeom>
          <a:noFill/>
          <a:ln>
            <a:noFill/>
          </a:ln>
        </p:spPr>
        <p:txBody>
          <a:bodyPr wrap="square" rtlCol="0">
            <a:spAutoFit/>
          </a:bodyPr>
          <a:lstStyle/>
          <a:p>
            <a:pPr algn="ctr"/>
            <a:r>
              <a:rPr lang="en-US" dirty="0">
                <a:solidFill>
                  <a:srgbClr val="00B050"/>
                </a:solidFill>
              </a:rPr>
              <a:t>Click on the variable “Path” so that it is highlighted, and then click “Edit..”</a:t>
            </a:r>
          </a:p>
        </p:txBody>
      </p:sp>
      <p:sp>
        <p:nvSpPr>
          <p:cNvPr id="12" name="Rectangle 11"/>
          <p:cNvSpPr/>
          <p:nvPr/>
        </p:nvSpPr>
        <p:spPr>
          <a:xfrm>
            <a:off x="4932103" y="4200295"/>
            <a:ext cx="911485" cy="2826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7817" y="1280816"/>
            <a:ext cx="4051507" cy="4755290"/>
          </a:xfrm>
          <a:prstGeom prst="rect">
            <a:avLst/>
          </a:prstGeom>
        </p:spPr>
      </p:pic>
      <p:sp>
        <p:nvSpPr>
          <p:cNvPr id="14" name="TextBox 13"/>
          <p:cNvSpPr txBox="1"/>
          <p:nvPr/>
        </p:nvSpPr>
        <p:spPr>
          <a:xfrm>
            <a:off x="742744" y="2963640"/>
            <a:ext cx="2055957" cy="923330"/>
          </a:xfrm>
          <a:prstGeom prst="rect">
            <a:avLst/>
          </a:prstGeom>
          <a:noFill/>
          <a:ln>
            <a:noFill/>
          </a:ln>
        </p:spPr>
        <p:txBody>
          <a:bodyPr wrap="square" rtlCol="0">
            <a:spAutoFit/>
          </a:bodyPr>
          <a:lstStyle/>
          <a:p>
            <a:pPr algn="ctr"/>
            <a:r>
              <a:rPr lang="en-US" dirty="0">
                <a:solidFill>
                  <a:srgbClr val="FF0000"/>
                </a:solidFill>
              </a:rPr>
              <a:t>Scroll to the very end of this line of text…</a:t>
            </a:r>
          </a:p>
        </p:txBody>
      </p:sp>
      <p:sp>
        <p:nvSpPr>
          <p:cNvPr id="15" name="Rectangle 14"/>
          <p:cNvSpPr/>
          <p:nvPr/>
        </p:nvSpPr>
        <p:spPr>
          <a:xfrm>
            <a:off x="4228980" y="3120689"/>
            <a:ext cx="2107526" cy="211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48341" y="2963639"/>
            <a:ext cx="2549197" cy="923330"/>
          </a:xfrm>
          <a:prstGeom prst="rect">
            <a:avLst/>
          </a:prstGeom>
          <a:noFill/>
          <a:ln>
            <a:noFill/>
          </a:ln>
        </p:spPr>
        <p:txBody>
          <a:bodyPr wrap="square" rtlCol="0">
            <a:spAutoFit/>
          </a:bodyPr>
          <a:lstStyle/>
          <a:p>
            <a:pPr algn="ctr"/>
            <a:r>
              <a:rPr lang="en-US" dirty="0">
                <a:solidFill>
                  <a:srgbClr val="FF0000"/>
                </a:solidFill>
              </a:rPr>
              <a:t>…and add the text: “;C:\Python34” to the end</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0890" y="2357835"/>
            <a:ext cx="3375634" cy="1491781"/>
          </a:xfrm>
          <a:prstGeom prst="rect">
            <a:avLst/>
          </a:prstGeom>
        </p:spPr>
      </p:pic>
      <p:sp>
        <p:nvSpPr>
          <p:cNvPr id="19" name="TextBox 18"/>
          <p:cNvSpPr txBox="1"/>
          <p:nvPr/>
        </p:nvSpPr>
        <p:spPr>
          <a:xfrm>
            <a:off x="3708890" y="2922847"/>
            <a:ext cx="2549197" cy="646331"/>
          </a:xfrm>
          <a:prstGeom prst="rect">
            <a:avLst/>
          </a:prstGeom>
          <a:noFill/>
          <a:ln>
            <a:noFill/>
          </a:ln>
        </p:spPr>
        <p:txBody>
          <a:bodyPr wrap="square" rtlCol="0">
            <a:spAutoFit/>
          </a:bodyPr>
          <a:lstStyle/>
          <a:p>
            <a:pPr algn="ctr"/>
            <a:r>
              <a:rPr lang="en-US" dirty="0">
                <a:solidFill>
                  <a:srgbClr val="FF0000"/>
                </a:solidFill>
              </a:rPr>
              <a:t>Click “Ok” to all open properties windows</a:t>
            </a:r>
          </a:p>
        </p:txBody>
      </p:sp>
    </p:spTree>
    <p:extLst>
      <p:ext uri="{BB962C8B-B14F-4D97-AF65-F5344CB8AC3E}">
        <p14:creationId xmlns:p14="http://schemas.microsoft.com/office/powerpoint/2010/main" val="7392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3"/>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1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6"/>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8" grpId="0"/>
      <p:bldP spid="8" grpId="1"/>
      <p:bldP spid="9" grpId="0" animBg="1"/>
      <p:bldP spid="9" grpId="1" animBg="1"/>
      <p:bldP spid="11" grpId="0"/>
      <p:bldP spid="11" grpId="1"/>
      <p:bldP spid="12" grpId="0" animBg="1"/>
      <p:bldP spid="12" grpId="1" animBg="1"/>
      <p:bldP spid="14" grpId="0"/>
      <p:bldP spid="14" grpId="1"/>
      <p:bldP spid="15" grpId="0" animBg="1"/>
      <p:bldP spid="15" grpId="1" animBg="1"/>
      <p:bldP spid="16" grpId="0"/>
      <p:bldP spid="16" grpId="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442" y="2097696"/>
            <a:ext cx="5209116" cy="26626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8275"/>
            <a:ext cx="3729935" cy="4036768"/>
          </a:xfrm>
          <a:prstGeom prst="rect">
            <a:avLst/>
          </a:prstGeom>
        </p:spPr>
      </p:pic>
      <p:sp>
        <p:nvSpPr>
          <p:cNvPr id="2" name="Title 1"/>
          <p:cNvSpPr>
            <a:spLocks noGrp="1"/>
          </p:cNvSpPr>
          <p:nvPr>
            <p:ph type="title"/>
          </p:nvPr>
        </p:nvSpPr>
        <p:spPr>
          <a:xfrm>
            <a:off x="80962" y="375245"/>
            <a:ext cx="8543925" cy="1077020"/>
          </a:xfrm>
        </p:spPr>
        <p:txBody>
          <a:bodyPr/>
          <a:lstStyle/>
          <a:p>
            <a:r>
              <a:rPr lang="en-US" dirty="0"/>
              <a:t>Test Python installation</a:t>
            </a:r>
          </a:p>
        </p:txBody>
      </p:sp>
      <p:sp>
        <p:nvSpPr>
          <p:cNvPr id="5" name="TextBox 4"/>
          <p:cNvSpPr txBox="1"/>
          <p:nvPr/>
        </p:nvSpPr>
        <p:spPr>
          <a:xfrm>
            <a:off x="2222155" y="4893356"/>
            <a:ext cx="1443037" cy="1200329"/>
          </a:xfrm>
          <a:prstGeom prst="rect">
            <a:avLst/>
          </a:prstGeom>
          <a:noFill/>
          <a:ln>
            <a:noFill/>
          </a:ln>
        </p:spPr>
        <p:txBody>
          <a:bodyPr wrap="square" rtlCol="0">
            <a:spAutoFit/>
          </a:bodyPr>
          <a:lstStyle/>
          <a:p>
            <a:pPr algn="ctr"/>
            <a:r>
              <a:rPr lang="en-US" dirty="0">
                <a:solidFill>
                  <a:srgbClr val="FFFF00"/>
                </a:solidFill>
              </a:rPr>
              <a:t>Search here for “Command prompt”</a:t>
            </a:r>
          </a:p>
        </p:txBody>
      </p:sp>
      <p:sp>
        <p:nvSpPr>
          <p:cNvPr id="6" name="Rectangle 5"/>
          <p:cNvSpPr/>
          <p:nvPr/>
        </p:nvSpPr>
        <p:spPr>
          <a:xfrm>
            <a:off x="0" y="5622131"/>
            <a:ext cx="2157413" cy="25717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962" y="1230792"/>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714" y="1271323"/>
            <a:ext cx="425708" cy="3018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28275"/>
            <a:ext cx="3765142" cy="4036768"/>
          </a:xfrm>
          <a:prstGeom prst="rect">
            <a:avLst/>
          </a:prstGeom>
        </p:spPr>
      </p:pic>
      <p:sp>
        <p:nvSpPr>
          <p:cNvPr id="12" name="TextBox 11"/>
          <p:cNvSpPr txBox="1"/>
          <p:nvPr/>
        </p:nvSpPr>
        <p:spPr>
          <a:xfrm>
            <a:off x="1378743" y="2127858"/>
            <a:ext cx="2019877" cy="646331"/>
          </a:xfrm>
          <a:prstGeom prst="rect">
            <a:avLst/>
          </a:prstGeom>
          <a:noFill/>
          <a:ln>
            <a:noFill/>
          </a:ln>
        </p:spPr>
        <p:txBody>
          <a:bodyPr wrap="square" rtlCol="0">
            <a:spAutoFit/>
          </a:bodyPr>
          <a:lstStyle/>
          <a:p>
            <a:r>
              <a:rPr lang="en-US" dirty="0">
                <a:solidFill>
                  <a:srgbClr val="00B050"/>
                </a:solidFill>
              </a:rPr>
              <a:t>Open Command Prompt</a:t>
            </a:r>
          </a:p>
        </p:txBody>
      </p:sp>
      <p:sp>
        <p:nvSpPr>
          <p:cNvPr id="13" name="Rectangle 12"/>
          <p:cNvSpPr/>
          <p:nvPr/>
        </p:nvSpPr>
        <p:spPr>
          <a:xfrm>
            <a:off x="142874" y="2381924"/>
            <a:ext cx="1235869"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88682" y="2820693"/>
            <a:ext cx="2477076" cy="369332"/>
          </a:xfrm>
          <a:prstGeom prst="rect">
            <a:avLst/>
          </a:prstGeom>
          <a:noFill/>
          <a:ln>
            <a:noFill/>
          </a:ln>
        </p:spPr>
        <p:txBody>
          <a:bodyPr wrap="square" rtlCol="0">
            <a:spAutoFit/>
          </a:bodyPr>
          <a:lstStyle/>
          <a:p>
            <a:r>
              <a:rPr lang="en-US" dirty="0">
                <a:solidFill>
                  <a:srgbClr val="FFFF00"/>
                </a:solidFill>
              </a:rPr>
              <a:t>Type “python”…</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2962" y="2097696"/>
            <a:ext cx="5224596" cy="2654869"/>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628" y="2102307"/>
            <a:ext cx="5224596" cy="2647129"/>
          </a:xfrm>
          <a:prstGeom prst="rect">
            <a:avLst/>
          </a:prstGeom>
        </p:spPr>
      </p:pic>
      <p:sp>
        <p:nvSpPr>
          <p:cNvPr id="18" name="TextBox 17"/>
          <p:cNvSpPr txBox="1"/>
          <p:nvPr/>
        </p:nvSpPr>
        <p:spPr>
          <a:xfrm>
            <a:off x="3667460" y="2820693"/>
            <a:ext cx="2477076" cy="369332"/>
          </a:xfrm>
          <a:prstGeom prst="rect">
            <a:avLst/>
          </a:prstGeom>
          <a:noFill/>
          <a:ln>
            <a:noFill/>
          </a:ln>
        </p:spPr>
        <p:txBody>
          <a:bodyPr wrap="square" rtlCol="0">
            <a:spAutoFit/>
          </a:bodyPr>
          <a:lstStyle/>
          <a:p>
            <a:r>
              <a:rPr lang="en-US" dirty="0">
                <a:solidFill>
                  <a:srgbClr val="FFFF00"/>
                </a:solidFill>
              </a:rPr>
              <a:t>…and hit Enter</a:t>
            </a:r>
          </a:p>
        </p:txBody>
      </p:sp>
      <p:sp>
        <p:nvSpPr>
          <p:cNvPr id="20" name="TextBox 19"/>
          <p:cNvSpPr txBox="1"/>
          <p:nvPr/>
        </p:nvSpPr>
        <p:spPr>
          <a:xfrm>
            <a:off x="2547274" y="3167475"/>
            <a:ext cx="5232336" cy="923330"/>
          </a:xfrm>
          <a:prstGeom prst="rect">
            <a:avLst/>
          </a:prstGeom>
          <a:noFill/>
          <a:ln>
            <a:noFill/>
          </a:ln>
        </p:spPr>
        <p:txBody>
          <a:bodyPr wrap="square" rtlCol="0">
            <a:spAutoFit/>
          </a:bodyPr>
          <a:lstStyle/>
          <a:p>
            <a:r>
              <a:rPr lang="en-US" dirty="0">
                <a:solidFill>
                  <a:srgbClr val="FFFF00"/>
                </a:solidFill>
              </a:rPr>
              <a:t>If your command prompt now says: “Python 3.4.3”, you’ve completed the tutorial correctly! If not, you may have missed something…</a:t>
            </a:r>
          </a:p>
        </p:txBody>
      </p:sp>
    </p:spTree>
    <p:extLst>
      <p:ext uri="{BB962C8B-B14F-4D97-AF65-F5344CB8AC3E}">
        <p14:creationId xmlns:p14="http://schemas.microsoft.com/office/powerpoint/2010/main" val="314477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7"/>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7" grpId="0"/>
      <p:bldP spid="7" grpId="1"/>
      <p:bldP spid="12" grpId="0"/>
      <p:bldP spid="12" grpId="1"/>
      <p:bldP spid="13" grpId="0" animBg="1"/>
      <p:bldP spid="13" grpId="1" animBg="1"/>
      <p:bldP spid="15" grpId="0"/>
      <p:bldP spid="15" grpId="1"/>
      <p:bldP spid="18" grpId="0"/>
      <p:bldP spid="18" grpId="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Installing Python 3 Packages</a:t>
            </a:r>
          </a:p>
        </p:txBody>
      </p:sp>
      <p:sp>
        <p:nvSpPr>
          <p:cNvPr id="6" name="Text Placeholder 5"/>
          <p:cNvSpPr>
            <a:spLocks noGrp="1"/>
          </p:cNvSpPr>
          <p:nvPr>
            <p:ph type="body" idx="1"/>
          </p:nvPr>
        </p:nvSpPr>
        <p:spPr/>
        <p:txBody>
          <a:bodyPr/>
          <a:lstStyle/>
          <a:p>
            <a:r>
              <a:rPr lang="en-US" dirty="0"/>
              <a:t>Python Package Index: Pip command</a:t>
            </a:r>
          </a:p>
          <a:p>
            <a:r>
              <a:rPr lang="en-US" dirty="0">
                <a:hlinkClick r:id="rId2"/>
              </a:rPr>
              <a:t>https://pypi.python.org/pypi/</a:t>
            </a:r>
            <a:endParaRPr lang="en-US" dirty="0"/>
          </a:p>
          <a:p>
            <a:endParaRPr lang="en-US" dirty="0"/>
          </a:p>
        </p:txBody>
      </p:sp>
    </p:spTree>
    <p:extLst>
      <p:ext uri="{BB962C8B-B14F-4D97-AF65-F5344CB8AC3E}">
        <p14:creationId xmlns:p14="http://schemas.microsoft.com/office/powerpoint/2010/main" val="274021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18108"/>
            <a:ext cx="8543925" cy="1077020"/>
          </a:xfrm>
        </p:spPr>
        <p:txBody>
          <a:bodyPr/>
          <a:lstStyle/>
          <a:p>
            <a:r>
              <a:rPr lang="en-US" dirty="0"/>
              <a:t>Open the Command Prompt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222" y="2107371"/>
            <a:ext cx="5209116" cy="2662609"/>
          </a:xfrm>
          <a:prstGeom prst="rect">
            <a:avLst/>
          </a:prstGeom>
        </p:spPr>
      </p:pic>
      <p:sp>
        <p:nvSpPr>
          <p:cNvPr id="7" name="TextBox 6"/>
          <p:cNvSpPr txBox="1"/>
          <p:nvPr/>
        </p:nvSpPr>
        <p:spPr>
          <a:xfrm>
            <a:off x="1600200" y="1514478"/>
            <a:ext cx="6807994" cy="646331"/>
          </a:xfrm>
          <a:prstGeom prst="rect">
            <a:avLst/>
          </a:prstGeom>
          <a:noFill/>
        </p:spPr>
        <p:txBody>
          <a:bodyPr wrap="square" rtlCol="0">
            <a:spAutoFit/>
          </a:bodyPr>
          <a:lstStyle/>
          <a:p>
            <a:r>
              <a:rPr lang="en-US" dirty="0"/>
              <a:t>Many python packages are available for installation through the simple “pip” command.</a:t>
            </a:r>
          </a:p>
        </p:txBody>
      </p:sp>
      <p:sp>
        <p:nvSpPr>
          <p:cNvPr id="8" name="TextBox 7"/>
          <p:cNvSpPr txBox="1"/>
          <p:nvPr/>
        </p:nvSpPr>
        <p:spPr>
          <a:xfrm>
            <a:off x="1828800" y="5062789"/>
            <a:ext cx="6579394" cy="1200329"/>
          </a:xfrm>
          <a:prstGeom prst="rect">
            <a:avLst/>
          </a:prstGeom>
          <a:noFill/>
        </p:spPr>
        <p:txBody>
          <a:bodyPr wrap="square" rtlCol="0">
            <a:spAutoFit/>
          </a:bodyPr>
          <a:lstStyle/>
          <a:p>
            <a:r>
              <a:rPr lang="en-US" dirty="0"/>
              <a:t>Try the following command:</a:t>
            </a:r>
          </a:p>
          <a:p>
            <a:r>
              <a:rPr lang="en-US" dirty="0"/>
              <a:t>	C:/Python34/Scripts/pip install “name-of-package” (i.e. </a:t>
            </a:r>
            <a:r>
              <a:rPr lang="en-US" dirty="0" err="1"/>
              <a:t>NeuroPy</a:t>
            </a:r>
            <a:r>
              <a:rPr lang="en-US" dirty="0"/>
              <a:t>)</a:t>
            </a:r>
          </a:p>
          <a:p>
            <a:r>
              <a:rPr lang="en-US" dirty="0"/>
              <a:t>And hit Enter.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22" y="2109306"/>
            <a:ext cx="5255557" cy="263938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832" y="2107371"/>
            <a:ext cx="5232337" cy="2647129"/>
          </a:xfrm>
          <a:prstGeom prst="rect">
            <a:avLst/>
          </a:prstGeom>
        </p:spPr>
      </p:pic>
    </p:spTree>
    <p:extLst>
      <p:ext uri="{BB962C8B-B14F-4D97-AF65-F5344CB8AC3E}">
        <p14:creationId xmlns:p14="http://schemas.microsoft.com/office/powerpoint/2010/main" val="25540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 presetClass="exit" presetSubtype="0" fill="hold" nodeType="after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altLang="en-US" dirty="0"/>
              <a:t>	Python Introduction:</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Python was created by Guido Rossum 1989 and is very easy to learn </a:t>
            </a:r>
            <a:r>
              <a:rPr lang="en-US" dirty="0">
                <a:solidFill>
                  <a:srgbClr val="FF0000"/>
                </a:solidFill>
              </a:rPr>
              <a:t>{But officially Python was made available to public in 1991. The official Date of Birth for Python is : Feb 20th 1991 }</a:t>
            </a:r>
            <a:r>
              <a:rPr lang="en-US" dirty="0"/>
              <a:t>.</a:t>
            </a:r>
          </a:p>
          <a:p>
            <a:pPr marL="342900" indent="-342900">
              <a:buFont typeface="Arial" panose="020B0604020202020204" pitchFamily="34" charset="0"/>
              <a:buChar char="•"/>
            </a:pPr>
            <a:r>
              <a:rPr lang="en-US" dirty="0"/>
              <a:t>The name Python was selected from the TV Show  "The Complete Monty Python's  Circus", which was broadcasted in BBC from 1969 to 1974. </a:t>
            </a:r>
          </a:p>
          <a:p>
            <a:pPr marL="342900" indent="-342900">
              <a:buFont typeface="Arial" panose="020B0604020202020204" pitchFamily="34" charset="0"/>
              <a:buChar char="•"/>
            </a:pPr>
            <a:r>
              <a:rPr lang="en-US" dirty="0"/>
              <a:t>Python is an Interpreted , Object Oriented , high-level programming language with dynamic semantics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064" y="4365104"/>
            <a:ext cx="3925406" cy="162685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963061013"/>
              </p:ext>
            </p:extLst>
          </p:nvPr>
        </p:nvGraphicFramePr>
        <p:xfrm>
          <a:off x="7905328" y="6309320"/>
          <a:ext cx="2025148" cy="365760"/>
        </p:xfrm>
        <a:graphic>
          <a:graphicData uri="http://schemas.openxmlformats.org/drawingml/2006/table">
            <a:tbl>
              <a:tblPr firstRow="1" bandRow="1">
                <a:tableStyleId>{5C22544A-7EE6-4342-B048-85BDC9FD1C3A}</a:tableStyleId>
              </a:tblPr>
              <a:tblGrid>
                <a:gridCol w="2025148">
                  <a:extLst>
                    <a:ext uri="{9D8B030D-6E8A-4147-A177-3AD203B41FA5}">
                      <a16:colId xmlns:a16="http://schemas.microsoft.com/office/drawing/2014/main" val="20000"/>
                    </a:ext>
                  </a:extLst>
                </a:gridCol>
              </a:tblGrid>
              <a:tr h="293752">
                <a:tc>
                  <a:txBody>
                    <a:bodyPr/>
                    <a:lstStyle/>
                    <a:p>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293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vs Python</a:t>
            </a:r>
          </a:p>
        </p:txBody>
      </p:sp>
      <p:pic>
        <p:nvPicPr>
          <p:cNvPr id="7" name="Content Placeholder 6"/>
          <p:cNvPicPr>
            <a:picLocks noGrp="1" noChangeAspect="1"/>
          </p:cNvPicPr>
          <p:nvPr>
            <p:ph idx="1"/>
          </p:nvPr>
        </p:nvPicPr>
        <p:blipFill>
          <a:blip r:embed="rId2"/>
          <a:stretch>
            <a:fillRect/>
          </a:stretch>
        </p:blipFill>
        <p:spPr>
          <a:xfrm>
            <a:off x="1781175" y="1808163"/>
            <a:ext cx="6343650" cy="3943350"/>
          </a:xfrm>
          <a:prstGeom prst="rect">
            <a:avLst/>
          </a:prstGeom>
        </p:spPr>
      </p:pic>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20</a:t>
            </a:fld>
            <a:endParaRPr lang="en-US" dirty="0"/>
          </a:p>
        </p:txBody>
      </p:sp>
    </p:spTree>
    <p:extLst>
      <p:ext uri="{BB962C8B-B14F-4D97-AF65-F5344CB8AC3E}">
        <p14:creationId xmlns:p14="http://schemas.microsoft.com/office/powerpoint/2010/main" val="250381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Python2 or Python3</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Rectangle 7"/>
          <p:cNvSpPr/>
          <p:nvPr/>
        </p:nvSpPr>
        <p:spPr>
          <a:xfrm>
            <a:off x="517838" y="1156425"/>
            <a:ext cx="8870324" cy="1169551"/>
          </a:xfrm>
          <a:prstGeom prst="rect">
            <a:avLst/>
          </a:prstGeom>
        </p:spPr>
        <p:txBody>
          <a:bodyPr wrap="square">
            <a:spAutoFit/>
          </a:bodyPr>
          <a:lstStyle/>
          <a:p>
            <a:r>
              <a:rPr lang="en-US" sz="1400" dirty="0"/>
              <a:t>The most visible difference is probably the way the “print” statement works.  </a:t>
            </a:r>
          </a:p>
          <a:p>
            <a:endParaRPr lang="en-US" sz="1400" dirty="0"/>
          </a:p>
          <a:p>
            <a:r>
              <a:rPr lang="en-US" sz="1400" dirty="0"/>
              <a:t>In python2 it’s a statement  print “Hello World!” </a:t>
            </a:r>
          </a:p>
          <a:p>
            <a:r>
              <a:rPr lang="en-US" sz="1400" dirty="0"/>
              <a:t> </a:t>
            </a:r>
          </a:p>
          <a:p>
            <a:r>
              <a:rPr lang="en-US" sz="1400" dirty="0"/>
              <a:t>In Python3 it’s a function  print(“Hello World!”) </a:t>
            </a:r>
          </a:p>
        </p:txBody>
      </p:sp>
      <p:pic>
        <p:nvPicPr>
          <p:cNvPr id="9" name="Picture 8"/>
          <p:cNvPicPr>
            <a:picLocks noChangeAspect="1"/>
          </p:cNvPicPr>
          <p:nvPr/>
        </p:nvPicPr>
        <p:blipFill>
          <a:blip r:embed="rId2"/>
          <a:stretch>
            <a:fillRect/>
          </a:stretch>
        </p:blipFill>
        <p:spPr>
          <a:xfrm>
            <a:off x="416496" y="2641744"/>
            <a:ext cx="4712767" cy="3379543"/>
          </a:xfrm>
          <a:prstGeom prst="rect">
            <a:avLst/>
          </a:prstGeom>
        </p:spPr>
      </p:pic>
      <p:pic>
        <p:nvPicPr>
          <p:cNvPr id="10" name="Picture 9"/>
          <p:cNvPicPr>
            <a:picLocks noChangeAspect="1"/>
          </p:cNvPicPr>
          <p:nvPr/>
        </p:nvPicPr>
        <p:blipFill>
          <a:blip r:embed="rId3"/>
          <a:stretch>
            <a:fillRect/>
          </a:stretch>
        </p:blipFill>
        <p:spPr>
          <a:xfrm>
            <a:off x="5367451" y="2639912"/>
            <a:ext cx="4283571" cy="3381375"/>
          </a:xfrm>
          <a:prstGeom prst="rect">
            <a:avLst/>
          </a:prstGeom>
        </p:spPr>
      </p:pic>
    </p:spTree>
    <p:extLst>
      <p:ext uri="{BB962C8B-B14F-4D97-AF65-F5344CB8AC3E}">
        <p14:creationId xmlns:p14="http://schemas.microsoft.com/office/powerpoint/2010/main" val="109189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294"/>
            <a:ext cx="9906000" cy="1188000"/>
          </a:xfrm>
        </p:spPr>
        <p:txBody>
          <a:bodyPr/>
          <a:lstStyle/>
          <a:p>
            <a:r>
              <a:rPr lang="en-US" dirty="0"/>
              <a:t>Python2 or Python3 contd..</a:t>
            </a:r>
          </a:p>
        </p:txBody>
      </p:sp>
      <p:pic>
        <p:nvPicPr>
          <p:cNvPr id="7" name="Content Placeholder 6"/>
          <p:cNvPicPr>
            <a:picLocks noGrp="1" noChangeAspect="1"/>
          </p:cNvPicPr>
          <p:nvPr>
            <p:ph idx="1"/>
          </p:nvPr>
        </p:nvPicPr>
        <p:blipFill>
          <a:blip r:embed="rId2"/>
          <a:stretch>
            <a:fillRect/>
          </a:stretch>
        </p:blipFill>
        <p:spPr>
          <a:xfrm>
            <a:off x="-8258" y="1004569"/>
            <a:ext cx="5385048" cy="408061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385048" y="1107706"/>
            <a:ext cx="4272860" cy="3977478"/>
          </a:xfrm>
          <a:prstGeom prst="rect">
            <a:avLst/>
          </a:prstGeom>
        </p:spPr>
      </p:pic>
      <p:sp>
        <p:nvSpPr>
          <p:cNvPr id="10" name="TextBox 9"/>
          <p:cNvSpPr txBox="1"/>
          <p:nvPr/>
        </p:nvSpPr>
        <p:spPr>
          <a:xfrm>
            <a:off x="848544" y="5373216"/>
            <a:ext cx="7704856" cy="584775"/>
          </a:xfrm>
          <a:prstGeom prst="rect">
            <a:avLst/>
          </a:prstGeom>
          <a:noFill/>
        </p:spPr>
        <p:txBody>
          <a:bodyPr wrap="square" rtlCol="0">
            <a:spAutoFit/>
          </a:bodyPr>
          <a:lstStyle/>
          <a:p>
            <a:r>
              <a:rPr lang="en-US" sz="1600" dirty="0"/>
              <a:t>For more kindly refer :- https://media.readthedocs.org/pdf/portingguide/latest/portingguide.pdf</a:t>
            </a:r>
          </a:p>
        </p:txBody>
      </p:sp>
    </p:spTree>
    <p:extLst>
      <p:ext uri="{BB962C8B-B14F-4D97-AF65-F5344CB8AC3E}">
        <p14:creationId xmlns:p14="http://schemas.microsoft.com/office/powerpoint/2010/main" val="395391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Operators in Python:</a:t>
            </a:r>
          </a:p>
        </p:txBody>
      </p:sp>
      <p:pic>
        <p:nvPicPr>
          <p:cNvPr id="4" name="Content Placeholder 3"/>
          <p:cNvPicPr>
            <a:picLocks noGrp="1" noChangeAspect="1"/>
          </p:cNvPicPr>
          <p:nvPr>
            <p:ph idx="1"/>
          </p:nvPr>
        </p:nvPicPr>
        <p:blipFill>
          <a:blip r:embed="rId3"/>
          <a:stretch>
            <a:fillRect/>
          </a:stretch>
        </p:blipFill>
        <p:spPr>
          <a:xfrm>
            <a:off x="1587565" y="1439863"/>
            <a:ext cx="6730869" cy="4679950"/>
          </a:xfrm>
          <a:prstGeom prst="rect">
            <a:avLst/>
          </a:prstGeom>
        </p:spPr>
      </p:pic>
    </p:spTree>
    <p:extLst>
      <p:ext uri="{BB962C8B-B14F-4D97-AF65-F5344CB8AC3E}">
        <p14:creationId xmlns:p14="http://schemas.microsoft.com/office/powerpoint/2010/main" val="2074598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Arithmetic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776536" y="1765461"/>
            <a:ext cx="9048750" cy="4029075"/>
          </a:xfrm>
          <a:prstGeom prst="rect">
            <a:avLst/>
          </a:prstGeom>
        </p:spPr>
      </p:pic>
    </p:spTree>
    <p:extLst>
      <p:ext uri="{BB962C8B-B14F-4D97-AF65-F5344CB8AC3E}">
        <p14:creationId xmlns:p14="http://schemas.microsoft.com/office/powerpoint/2010/main" val="3863382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Operators.. </a:t>
            </a:r>
            <a:r>
              <a:rPr lang="en-US" dirty="0" err="1"/>
              <a:t>contd</a:t>
            </a:r>
            <a:endParaRPr lang="en-US" dirty="0"/>
          </a:p>
        </p:txBody>
      </p:sp>
      <p:pic>
        <p:nvPicPr>
          <p:cNvPr id="7" name="Content Placeholder 6"/>
          <p:cNvPicPr>
            <a:picLocks noGrp="1" noChangeAspect="1"/>
          </p:cNvPicPr>
          <p:nvPr>
            <p:ph idx="1"/>
          </p:nvPr>
        </p:nvPicPr>
        <p:blipFill>
          <a:blip r:embed="rId2"/>
          <a:stretch>
            <a:fillRect/>
          </a:stretch>
        </p:blipFill>
        <p:spPr>
          <a:xfrm>
            <a:off x="423862" y="1741488"/>
            <a:ext cx="9058275" cy="407670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4232146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Assignment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704528" y="1628800"/>
            <a:ext cx="9039225" cy="4133850"/>
          </a:xfrm>
          <a:prstGeom prst="rect">
            <a:avLst/>
          </a:prstGeom>
        </p:spPr>
      </p:pic>
    </p:spTree>
    <p:extLst>
      <p:ext uri="{BB962C8B-B14F-4D97-AF65-F5344CB8AC3E}">
        <p14:creationId xmlns:p14="http://schemas.microsoft.com/office/powerpoint/2010/main" val="2966968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Comparison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560512" y="1700808"/>
            <a:ext cx="9039225" cy="3962400"/>
          </a:xfrm>
          <a:prstGeom prst="rect">
            <a:avLst/>
          </a:prstGeom>
        </p:spPr>
      </p:pic>
    </p:spTree>
    <p:extLst>
      <p:ext uri="{BB962C8B-B14F-4D97-AF65-F5344CB8AC3E}">
        <p14:creationId xmlns:p14="http://schemas.microsoft.com/office/powerpoint/2010/main" val="3030245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Logical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38137" y="1556792"/>
            <a:ext cx="9229725" cy="4010025"/>
          </a:xfrm>
          <a:prstGeom prst="rect">
            <a:avLst/>
          </a:prstGeom>
        </p:spPr>
      </p:pic>
    </p:spTree>
    <p:extLst>
      <p:ext uri="{BB962C8B-B14F-4D97-AF65-F5344CB8AC3E}">
        <p14:creationId xmlns:p14="http://schemas.microsoft.com/office/powerpoint/2010/main" val="3152019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Bitwise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38137" y="1340768"/>
            <a:ext cx="9229725" cy="4000500"/>
          </a:xfrm>
          <a:prstGeom prst="rect">
            <a:avLst/>
          </a:prstGeom>
        </p:spPr>
      </p:pic>
    </p:spTree>
    <p:extLst>
      <p:ext uri="{BB962C8B-B14F-4D97-AF65-F5344CB8AC3E}">
        <p14:creationId xmlns:p14="http://schemas.microsoft.com/office/powerpoint/2010/main" val="82660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Who &amp; Where -- Python:</a:t>
            </a:r>
          </a:p>
        </p:txBody>
      </p:sp>
      <p:sp>
        <p:nvSpPr>
          <p:cNvPr id="10" name="Tijdelijke aanduiding voor inhoud 9"/>
          <p:cNvSpPr>
            <a:spLocks noGrp="1"/>
          </p:cNvSpPr>
          <p:nvPr>
            <p:ph idx="1"/>
          </p:nvPr>
        </p:nvSpPr>
        <p:spPr>
          <a:xfrm>
            <a:off x="0" y="1439998"/>
            <a:ext cx="9906000" cy="4869321"/>
          </a:xfrm>
        </p:spPr>
        <p:txBody>
          <a:bodyPr/>
          <a:lstStyle/>
          <a:p>
            <a:pPr marL="342900" indent="-342900">
              <a:buFont typeface="Arial" panose="020B0604020202020204" pitchFamily="34" charset="0"/>
              <a:buChar char="•"/>
            </a:pPr>
            <a:r>
              <a:rPr lang="en-US" sz="1600" dirty="0"/>
              <a:t>YouTube</a:t>
            </a:r>
          </a:p>
          <a:p>
            <a:pPr marL="342900" indent="-342900">
              <a:buFont typeface="Arial" panose="020B0604020202020204" pitchFamily="34" charset="0"/>
              <a:buChar char="•"/>
            </a:pPr>
            <a:r>
              <a:rPr lang="en-US" sz="1600" dirty="0"/>
              <a:t>Google</a:t>
            </a:r>
          </a:p>
          <a:p>
            <a:pPr marL="342900" indent="-342900">
              <a:buFont typeface="Arial" panose="020B0604020202020204" pitchFamily="34" charset="0"/>
              <a:buChar char="•"/>
            </a:pPr>
            <a:r>
              <a:rPr lang="en-US" sz="1600" dirty="0"/>
              <a:t>Dropbox</a:t>
            </a:r>
          </a:p>
          <a:p>
            <a:pPr marL="342900" indent="-342900">
              <a:buFont typeface="Arial" panose="020B0604020202020204" pitchFamily="34" charset="0"/>
              <a:buChar char="•"/>
            </a:pPr>
            <a:r>
              <a:rPr lang="en-US" sz="1600" dirty="0"/>
              <a:t>Bit-Torrent</a:t>
            </a:r>
          </a:p>
          <a:p>
            <a:pPr marL="342900" indent="-342900">
              <a:buFont typeface="Arial" panose="020B0604020202020204" pitchFamily="34" charset="0"/>
              <a:buChar char="•"/>
            </a:pPr>
            <a:r>
              <a:rPr lang="en-US" sz="1600" dirty="0"/>
              <a:t>NASA</a:t>
            </a:r>
          </a:p>
          <a:p>
            <a:pPr marL="342900" indent="-342900">
              <a:buFont typeface="Arial" panose="020B0604020202020204" pitchFamily="34" charset="0"/>
              <a:buChar char="•"/>
            </a:pPr>
            <a:r>
              <a:rPr lang="en-US" sz="1600" dirty="0"/>
              <a:t>NETFLIX</a:t>
            </a:r>
          </a:p>
          <a:p>
            <a:pPr marL="0" indent="0">
              <a:buNone/>
            </a:pPr>
            <a:r>
              <a:rPr lang="en-US" sz="1600" dirty="0">
                <a:solidFill>
                  <a:srgbClr val="00B050"/>
                </a:solidFill>
              </a:rPr>
              <a:t>Where we can use Python: </a:t>
            </a:r>
            <a:r>
              <a:rPr lang="en-US" dirty="0"/>
              <a:t> </a:t>
            </a:r>
          </a:p>
          <a:p>
            <a:pPr marL="342900" indent="-342900">
              <a:buFont typeface="Arial" panose="020B0604020202020204" pitchFamily="34" charset="0"/>
              <a:buChar char="•"/>
            </a:pPr>
            <a:r>
              <a:rPr lang="en-US" sz="1600" dirty="0"/>
              <a:t>1. For developing Desktop Applications </a:t>
            </a:r>
          </a:p>
          <a:p>
            <a:pPr marL="342900" indent="-342900">
              <a:buFont typeface="Arial" panose="020B0604020202020204" pitchFamily="34" charset="0"/>
              <a:buChar char="•"/>
            </a:pPr>
            <a:r>
              <a:rPr lang="en-US" sz="1600" dirty="0"/>
              <a:t>2. For developing web Applications </a:t>
            </a:r>
          </a:p>
          <a:p>
            <a:pPr marL="342900" indent="-342900">
              <a:buFont typeface="Arial" panose="020B0604020202020204" pitchFamily="34" charset="0"/>
              <a:buChar char="•"/>
            </a:pPr>
            <a:r>
              <a:rPr lang="en-US" sz="1600" dirty="0"/>
              <a:t>3. For developing database Applications </a:t>
            </a:r>
          </a:p>
          <a:p>
            <a:pPr marL="342900" indent="-342900">
              <a:buFont typeface="Arial" panose="020B0604020202020204" pitchFamily="34" charset="0"/>
              <a:buChar char="•"/>
            </a:pPr>
            <a:r>
              <a:rPr lang="en-US" sz="1600" dirty="0"/>
              <a:t>4. For Network Programming </a:t>
            </a:r>
          </a:p>
          <a:p>
            <a:pPr marL="342900" indent="-342900">
              <a:buFont typeface="Arial" panose="020B0604020202020204" pitchFamily="34" charset="0"/>
              <a:buChar char="•"/>
            </a:pPr>
            <a:r>
              <a:rPr lang="en-US" sz="1600" dirty="0"/>
              <a:t>5. For developing games </a:t>
            </a:r>
          </a:p>
          <a:p>
            <a:pPr marL="342900" indent="-342900">
              <a:buFont typeface="Arial" panose="020B0604020202020204" pitchFamily="34" charset="0"/>
              <a:buChar char="•"/>
            </a:pPr>
            <a:r>
              <a:rPr lang="en-US" sz="1600" dirty="0"/>
              <a:t>6. For Data Analysis Applications – </a:t>
            </a:r>
            <a:r>
              <a:rPr lang="en-US" sz="1600" dirty="0" err="1"/>
              <a:t>numpy</a:t>
            </a:r>
            <a:r>
              <a:rPr lang="en-US" sz="1600" dirty="0"/>
              <a:t>, pandas, </a:t>
            </a:r>
            <a:r>
              <a:rPr lang="en-US" sz="1600" dirty="0" err="1"/>
              <a:t>scikit</a:t>
            </a:r>
            <a:r>
              <a:rPr lang="en-US" sz="1600" dirty="0"/>
              <a:t> etc. </a:t>
            </a:r>
          </a:p>
          <a:p>
            <a:pPr marL="342900" indent="-342900">
              <a:buFont typeface="Arial" panose="020B0604020202020204" pitchFamily="34" charset="0"/>
              <a:buChar char="•"/>
            </a:pPr>
            <a:r>
              <a:rPr lang="en-US" sz="1600" dirty="0"/>
              <a:t>7. For Machine Learning -</a:t>
            </a:r>
          </a:p>
          <a:p>
            <a:pPr marL="342900" indent="-342900">
              <a:buFont typeface="Arial" panose="020B0604020202020204" pitchFamily="34" charset="0"/>
              <a:buChar char="•"/>
            </a:pPr>
            <a:r>
              <a:rPr lang="en-US" sz="1600" dirty="0"/>
              <a:t>8. For developing Artificial Intelligence Applications </a:t>
            </a:r>
          </a:p>
          <a:p>
            <a:pPr marL="342900" indent="-342900">
              <a:buFont typeface="Arial" panose="020B0604020202020204" pitchFamily="34" charset="0"/>
              <a:buChar char="•"/>
            </a:pPr>
            <a:r>
              <a:rPr lang="en-US" sz="1600" dirty="0"/>
              <a:t>9. For IOT ... </a:t>
            </a:r>
          </a:p>
          <a:p>
            <a:pPr marL="0" indent="0">
              <a:buNone/>
            </a:pPr>
            <a:endParaRPr lang="en-US" dirty="0"/>
          </a:p>
        </p:txBody>
      </p:sp>
    </p:spTree>
    <p:extLst>
      <p:ext uri="{BB962C8B-B14F-4D97-AF65-F5344CB8AC3E}">
        <p14:creationId xmlns:p14="http://schemas.microsoft.com/office/powerpoint/2010/main" val="908556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Bitwise Operators </a:t>
            </a:r>
            <a:r>
              <a:rPr lang="en-US" dirty="0" err="1"/>
              <a:t>Cont</a:t>
            </a:r>
            <a:r>
              <a:rPr lang="en-US" dirty="0"/>
              <a:t>…	</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488504" y="1188000"/>
            <a:ext cx="9305925" cy="4057650"/>
          </a:xfrm>
          <a:prstGeom prst="rect">
            <a:avLst/>
          </a:prstGeom>
        </p:spPr>
      </p:pic>
    </p:spTree>
    <p:extLst>
      <p:ext uri="{BB962C8B-B14F-4D97-AF65-F5344CB8AC3E}">
        <p14:creationId xmlns:p14="http://schemas.microsoft.com/office/powerpoint/2010/main" val="3903621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Identity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66700" y="1188000"/>
            <a:ext cx="9372600" cy="4105275"/>
          </a:xfrm>
          <a:prstGeom prst="rect">
            <a:avLst/>
          </a:prstGeom>
        </p:spPr>
      </p:pic>
    </p:spTree>
    <p:extLst>
      <p:ext uri="{BB962C8B-B14F-4D97-AF65-F5344CB8AC3E}">
        <p14:creationId xmlns:p14="http://schemas.microsoft.com/office/powerpoint/2010/main" val="2004509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Membership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560512" y="1188000"/>
            <a:ext cx="9220200" cy="3971925"/>
          </a:xfrm>
          <a:prstGeom prst="rect">
            <a:avLst/>
          </a:prstGeom>
        </p:spPr>
      </p:pic>
    </p:spTree>
    <p:extLst>
      <p:ext uri="{BB962C8B-B14F-4D97-AF65-F5344CB8AC3E}">
        <p14:creationId xmlns:p14="http://schemas.microsoft.com/office/powerpoint/2010/main" val="271999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a:t>
            </a:r>
          </a:p>
        </p:txBody>
      </p:sp>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IN" dirty="0"/>
              <a:t>.</a:t>
            </a:r>
            <a:r>
              <a:rPr lang="en-US" dirty="0"/>
              <a:t> Python is loosely typed language. Therefore no need of define the data type of variables</a:t>
            </a:r>
          </a:p>
          <a:p>
            <a:endParaRPr lang="en-US" dirty="0"/>
          </a:p>
          <a:p>
            <a:pPr marL="342900" indent="-342900">
              <a:buFont typeface="Arial" panose="020B0604020202020204" pitchFamily="34" charset="0"/>
              <a:buChar char="•"/>
            </a:pPr>
            <a:r>
              <a:rPr lang="en-US" dirty="0"/>
              <a:t>No need to declare variables before using them</a:t>
            </a:r>
          </a:p>
          <a:p>
            <a:pPr marL="0" indent="0">
              <a:buNone/>
            </a:pPr>
            <a:endParaRPr lang="en-IN" dirty="0"/>
          </a:p>
        </p:txBody>
      </p:sp>
      <p:pic>
        <p:nvPicPr>
          <p:cNvPr id="8" name="Picture 7"/>
          <p:cNvPicPr>
            <a:picLocks noChangeAspect="1"/>
          </p:cNvPicPr>
          <p:nvPr/>
        </p:nvPicPr>
        <p:blipFill>
          <a:blip r:embed="rId3"/>
          <a:stretch>
            <a:fillRect/>
          </a:stretch>
        </p:blipFill>
        <p:spPr>
          <a:xfrm>
            <a:off x="776536" y="3167249"/>
            <a:ext cx="8915400" cy="2952750"/>
          </a:xfrm>
          <a:prstGeom prst="rect">
            <a:avLst/>
          </a:prstGeom>
        </p:spPr>
      </p:pic>
    </p:spTree>
    <p:extLst>
      <p:ext uri="{BB962C8B-B14F-4D97-AF65-F5344CB8AC3E}">
        <p14:creationId xmlns:p14="http://schemas.microsoft.com/office/powerpoint/2010/main" val="2190039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72480" y="1679736"/>
            <a:ext cx="9458325" cy="4200525"/>
          </a:xfrm>
          <a:prstGeom prst="rect">
            <a:avLst/>
          </a:prstGeom>
        </p:spPr>
      </p:pic>
    </p:spTree>
    <p:extLst>
      <p:ext uri="{BB962C8B-B14F-4D97-AF65-F5344CB8AC3E}">
        <p14:creationId xmlns:p14="http://schemas.microsoft.com/office/powerpoint/2010/main" val="4036719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04217" y="1087393"/>
            <a:ext cx="9353550" cy="4086225"/>
          </a:xfrm>
          <a:prstGeom prst="rect">
            <a:avLst/>
          </a:prstGeom>
        </p:spPr>
      </p:pic>
      <p:sp>
        <p:nvSpPr>
          <p:cNvPr id="3" name="Rectangle 2"/>
          <p:cNvSpPr/>
          <p:nvPr/>
        </p:nvSpPr>
        <p:spPr>
          <a:xfrm>
            <a:off x="56456" y="5311363"/>
            <a:ext cx="9649072" cy="1477328"/>
          </a:xfrm>
          <a:prstGeom prst="rect">
            <a:avLst/>
          </a:prstGeom>
        </p:spPr>
        <p:txBody>
          <a:bodyPr wrap="square">
            <a:spAutoFit/>
          </a:bodyPr>
          <a:lstStyle/>
          <a:p>
            <a:r>
              <a:rPr lang="en-US" dirty="0"/>
              <a:t>Note: In most of other languages like C, C++,Java, a single character with in single quotes is treated as char data type value. But in Python we are not having char data type. Hence it is treated as String only. Eg: &gt;&gt;&gt; ch='a' </a:t>
            </a:r>
          </a:p>
          <a:p>
            <a:r>
              <a:rPr lang="en-US" dirty="0"/>
              <a:t>                                          &gt;&gt;&gt; type(ch) &lt;class '</a:t>
            </a:r>
            <a:r>
              <a:rPr lang="en-US" dirty="0" err="1"/>
              <a:t>str</a:t>
            </a:r>
            <a:r>
              <a:rPr lang="en-US" dirty="0"/>
              <a:t>'&gt; </a:t>
            </a:r>
          </a:p>
          <a:p>
            <a:r>
              <a:rPr lang="en-US" dirty="0"/>
              <a:t> </a:t>
            </a:r>
          </a:p>
        </p:txBody>
      </p:sp>
    </p:spTree>
    <p:extLst>
      <p:ext uri="{BB962C8B-B14F-4D97-AF65-F5344CB8AC3E}">
        <p14:creationId xmlns:p14="http://schemas.microsoft.com/office/powerpoint/2010/main" val="3862703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String Sequence Operations:</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200472" y="1556792"/>
            <a:ext cx="9289032" cy="2862322"/>
          </a:xfrm>
          <a:prstGeom prst="rect">
            <a:avLst/>
          </a:prstGeom>
        </p:spPr>
        <p:txBody>
          <a:bodyPr wrap="square">
            <a:spAutoFit/>
          </a:bodyPr>
          <a:lstStyle/>
          <a:p>
            <a:pPr marL="342900" indent="-342900">
              <a:buFont typeface="Arial" panose="020B0604020202020204" pitchFamily="34" charset="0"/>
              <a:buChar char="•"/>
            </a:pPr>
            <a:r>
              <a:rPr lang="en-US" dirty="0"/>
              <a:t>Concatenation (+)</a:t>
            </a:r>
          </a:p>
          <a:p>
            <a:endParaRPr lang="en-US" dirty="0"/>
          </a:p>
          <a:p>
            <a:pPr marL="342900" indent="-342900">
              <a:buFont typeface="Arial" panose="020B0604020202020204" pitchFamily="34" charset="0"/>
              <a:buChar char="•"/>
            </a:pPr>
            <a:r>
              <a:rPr lang="en-US" dirty="0"/>
              <a:t>Repetition(*)</a:t>
            </a:r>
          </a:p>
          <a:p>
            <a:endParaRPr lang="en-US" dirty="0"/>
          </a:p>
          <a:p>
            <a:pPr marL="342900" indent="-342900">
              <a:buFont typeface="Arial" panose="020B0604020202020204" pitchFamily="34" charset="0"/>
              <a:buChar char="•"/>
            </a:pPr>
            <a:r>
              <a:rPr lang="en-US" dirty="0"/>
              <a:t>Slicing [start:end]</a:t>
            </a:r>
          </a:p>
          <a:p>
            <a:endParaRPr lang="en-US" dirty="0"/>
          </a:p>
          <a:p>
            <a:pPr marL="342900" indent="-342900">
              <a:buFont typeface="Arial" panose="020B0604020202020204" pitchFamily="34" charset="0"/>
              <a:buChar char="•"/>
            </a:pPr>
            <a:r>
              <a:rPr lang="en-US" dirty="0"/>
              <a:t>Indexing [Position]</a:t>
            </a:r>
          </a:p>
          <a:p>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008784" y="1439999"/>
            <a:ext cx="6143625" cy="2800350"/>
          </a:xfrm>
          <a:prstGeom prst="rect">
            <a:avLst/>
          </a:prstGeom>
        </p:spPr>
      </p:pic>
    </p:spTree>
    <p:extLst>
      <p:ext uri="{BB962C8B-B14F-4D97-AF65-F5344CB8AC3E}">
        <p14:creationId xmlns:p14="http://schemas.microsoft.com/office/powerpoint/2010/main" val="3544427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String Characters</a:t>
            </a:r>
          </a:p>
        </p:txBody>
      </p:sp>
      <p:pic>
        <p:nvPicPr>
          <p:cNvPr id="7" name="Content Placeholder 6"/>
          <p:cNvPicPr>
            <a:picLocks noGrp="1" noChangeAspect="1"/>
          </p:cNvPicPr>
          <p:nvPr>
            <p:ph idx="1"/>
          </p:nvPr>
        </p:nvPicPr>
        <p:blipFill>
          <a:blip r:embed="rId2"/>
          <a:stretch>
            <a:fillRect/>
          </a:stretch>
        </p:blipFill>
        <p:spPr>
          <a:xfrm>
            <a:off x="272481" y="1440145"/>
            <a:ext cx="442960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37</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702088" y="1421060"/>
            <a:ext cx="5042019" cy="4854674"/>
          </a:xfrm>
          <a:prstGeom prst="rect">
            <a:avLst/>
          </a:prstGeom>
        </p:spPr>
      </p:pic>
    </p:spTree>
    <p:extLst>
      <p:ext uri="{BB962C8B-B14F-4D97-AF65-F5344CB8AC3E}">
        <p14:creationId xmlns:p14="http://schemas.microsoft.com/office/powerpoint/2010/main" val="3429592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String Type Specific Method:</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200472" y="1556792"/>
            <a:ext cx="9289032" cy="4524315"/>
          </a:xfrm>
          <a:prstGeom prst="rect">
            <a:avLst/>
          </a:prstGeom>
        </p:spPr>
        <p:txBody>
          <a:bodyPr wrap="square">
            <a:spAutoFit/>
          </a:bodyPr>
          <a:lstStyle/>
          <a:p>
            <a:pPr marL="342900" indent="-342900">
              <a:buFont typeface="Arial" panose="020B0604020202020204" pitchFamily="34" charset="0"/>
              <a:buChar char="•"/>
            </a:pPr>
            <a:r>
              <a:rPr lang="en-US" sz="2400" dirty="0"/>
              <a:t>find() </a:t>
            </a:r>
          </a:p>
          <a:p>
            <a:pPr marL="342900" indent="-342900">
              <a:buFont typeface="Arial" panose="020B0604020202020204" pitchFamily="34" charset="0"/>
              <a:buChar char="•"/>
            </a:pPr>
            <a:r>
              <a:rPr lang="en-US" sz="2400" dirty="0"/>
              <a:t>replace()</a:t>
            </a:r>
          </a:p>
          <a:p>
            <a:pPr marL="342900" indent="-342900">
              <a:buFont typeface="Arial" panose="020B0604020202020204" pitchFamily="34" charset="0"/>
              <a:buChar char="•"/>
            </a:pPr>
            <a:r>
              <a:rPr lang="en-US" sz="2400" dirty="0"/>
              <a:t>split()</a:t>
            </a:r>
          </a:p>
          <a:p>
            <a:pPr marL="342900" indent="-342900">
              <a:buFont typeface="Arial" panose="020B0604020202020204" pitchFamily="34" charset="0"/>
              <a:buChar char="•"/>
            </a:pPr>
            <a:r>
              <a:rPr lang="en-US" sz="2400" dirty="0"/>
              <a:t>count()</a:t>
            </a:r>
          </a:p>
          <a:p>
            <a:pPr marL="342900" indent="-342900">
              <a:buFont typeface="Arial" panose="020B0604020202020204" pitchFamily="34" charset="0"/>
              <a:buChar char="•"/>
            </a:pPr>
            <a:r>
              <a:rPr lang="en-US" sz="2400" dirty="0"/>
              <a:t>upper()</a:t>
            </a:r>
          </a:p>
          <a:p>
            <a:pPr marL="342900" indent="-342900">
              <a:buFont typeface="Arial" panose="020B0604020202020204" pitchFamily="34" charset="0"/>
              <a:buChar char="•"/>
            </a:pPr>
            <a:r>
              <a:rPr lang="en-US" sz="2400" dirty="0"/>
              <a:t>max()</a:t>
            </a:r>
          </a:p>
          <a:p>
            <a:pPr marL="342900" indent="-342900">
              <a:buFont typeface="Arial" panose="020B0604020202020204" pitchFamily="34" charset="0"/>
              <a:buChar char="•"/>
            </a:pPr>
            <a:r>
              <a:rPr lang="en-US" sz="2400" dirty="0"/>
              <a:t>min( )</a:t>
            </a:r>
          </a:p>
          <a:p>
            <a:pPr marL="342900" indent="-342900">
              <a:buFont typeface="Arial" panose="020B0604020202020204" pitchFamily="34" charset="0"/>
              <a:buChar char="•"/>
            </a:pPr>
            <a:r>
              <a:rPr lang="en-US" sz="2400" dirty="0" err="1"/>
              <a:t>Isalpha</a:t>
            </a:r>
            <a:r>
              <a:rPr lang="en-US" sz="2400" dirty="0"/>
              <a:t>()</a:t>
            </a:r>
          </a:p>
          <a:p>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4" name="Picture 3"/>
          <p:cNvPicPr>
            <a:picLocks noChangeAspect="1"/>
          </p:cNvPicPr>
          <p:nvPr/>
        </p:nvPicPr>
        <p:blipFill>
          <a:blip r:embed="rId3"/>
          <a:stretch>
            <a:fillRect/>
          </a:stretch>
        </p:blipFill>
        <p:spPr>
          <a:xfrm>
            <a:off x="2144688" y="1772816"/>
            <a:ext cx="2305050" cy="1390650"/>
          </a:xfrm>
          <a:prstGeom prst="rect">
            <a:avLst/>
          </a:prstGeom>
        </p:spPr>
      </p:pic>
      <p:pic>
        <p:nvPicPr>
          <p:cNvPr id="5" name="Picture 4"/>
          <p:cNvPicPr>
            <a:picLocks noChangeAspect="1"/>
          </p:cNvPicPr>
          <p:nvPr/>
        </p:nvPicPr>
        <p:blipFill>
          <a:blip r:embed="rId4"/>
          <a:stretch>
            <a:fillRect/>
          </a:stretch>
        </p:blipFill>
        <p:spPr>
          <a:xfrm>
            <a:off x="4650210" y="1808324"/>
            <a:ext cx="1857375" cy="1971675"/>
          </a:xfrm>
          <a:prstGeom prst="rect">
            <a:avLst/>
          </a:prstGeom>
        </p:spPr>
      </p:pic>
      <p:pic>
        <p:nvPicPr>
          <p:cNvPr id="6" name="Picture 5"/>
          <p:cNvPicPr>
            <a:picLocks noChangeAspect="1"/>
          </p:cNvPicPr>
          <p:nvPr/>
        </p:nvPicPr>
        <p:blipFill>
          <a:blip r:embed="rId5"/>
          <a:stretch>
            <a:fillRect/>
          </a:stretch>
        </p:blipFill>
        <p:spPr>
          <a:xfrm>
            <a:off x="6860503" y="1778057"/>
            <a:ext cx="2152650" cy="1266825"/>
          </a:xfrm>
          <a:prstGeom prst="rect">
            <a:avLst/>
          </a:prstGeom>
        </p:spPr>
      </p:pic>
      <p:pic>
        <p:nvPicPr>
          <p:cNvPr id="8" name="Picture 7"/>
          <p:cNvPicPr>
            <a:picLocks noChangeAspect="1"/>
          </p:cNvPicPr>
          <p:nvPr/>
        </p:nvPicPr>
        <p:blipFill>
          <a:blip r:embed="rId6"/>
          <a:stretch>
            <a:fillRect/>
          </a:stretch>
        </p:blipFill>
        <p:spPr>
          <a:xfrm>
            <a:off x="7079578" y="3037954"/>
            <a:ext cx="857250" cy="723900"/>
          </a:xfrm>
          <a:prstGeom prst="rect">
            <a:avLst/>
          </a:prstGeom>
        </p:spPr>
      </p:pic>
      <p:pic>
        <p:nvPicPr>
          <p:cNvPr id="9" name="Picture 8"/>
          <p:cNvPicPr>
            <a:picLocks noChangeAspect="1"/>
          </p:cNvPicPr>
          <p:nvPr/>
        </p:nvPicPr>
        <p:blipFill>
          <a:blip r:embed="rId7"/>
          <a:stretch>
            <a:fillRect/>
          </a:stretch>
        </p:blipFill>
        <p:spPr>
          <a:xfrm>
            <a:off x="2096190" y="3747016"/>
            <a:ext cx="3495675" cy="2943225"/>
          </a:xfrm>
          <a:prstGeom prst="rect">
            <a:avLst/>
          </a:prstGeom>
        </p:spPr>
      </p:pic>
      <p:pic>
        <p:nvPicPr>
          <p:cNvPr id="10" name="Picture 9"/>
          <p:cNvPicPr>
            <a:picLocks noChangeAspect="1"/>
          </p:cNvPicPr>
          <p:nvPr/>
        </p:nvPicPr>
        <p:blipFill>
          <a:blip r:embed="rId8"/>
          <a:stretch>
            <a:fillRect/>
          </a:stretch>
        </p:blipFill>
        <p:spPr>
          <a:xfrm>
            <a:off x="5555273" y="3850977"/>
            <a:ext cx="2596746" cy="2451395"/>
          </a:xfrm>
          <a:prstGeom prst="rect">
            <a:avLst/>
          </a:prstGeom>
        </p:spPr>
      </p:pic>
    </p:spTree>
    <p:extLst>
      <p:ext uri="{BB962C8B-B14F-4D97-AF65-F5344CB8AC3E}">
        <p14:creationId xmlns:p14="http://schemas.microsoft.com/office/powerpoint/2010/main" val="3188129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38137" y="1439999"/>
            <a:ext cx="9229725" cy="4000500"/>
          </a:xfrm>
          <a:prstGeom prst="rect">
            <a:avLst/>
          </a:prstGeom>
        </p:spPr>
      </p:pic>
    </p:spTree>
    <p:extLst>
      <p:ext uri="{BB962C8B-B14F-4D97-AF65-F5344CB8AC3E}">
        <p14:creationId xmlns:p14="http://schemas.microsoft.com/office/powerpoint/2010/main" val="1284911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dirty="0"/>
              <a:t>	Python Features</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Simple and Easy to learn</a:t>
            </a:r>
          </a:p>
          <a:p>
            <a:pPr marL="342900" indent="-342900">
              <a:buFont typeface="Arial" panose="020B0604020202020204" pitchFamily="34" charset="0"/>
              <a:buChar char="•"/>
            </a:pPr>
            <a:r>
              <a:rPr lang="en-US" dirty="0"/>
              <a:t>Free and Open Source (Jython is customized version of Python to work with Java Applications)</a:t>
            </a:r>
          </a:p>
          <a:p>
            <a:pPr marL="342900" indent="-342900">
              <a:buFont typeface="Arial" panose="020B0604020202020204" pitchFamily="34" charset="0"/>
              <a:buChar char="•"/>
            </a:pPr>
            <a:r>
              <a:rPr lang="en-US" dirty="0"/>
              <a:t>High Level Language</a:t>
            </a:r>
          </a:p>
          <a:p>
            <a:pPr marL="342900" indent="-342900">
              <a:buFont typeface="Arial" panose="020B0604020202020204" pitchFamily="34" charset="0"/>
              <a:buChar char="•"/>
            </a:pPr>
            <a:r>
              <a:rPr lang="en-US" dirty="0"/>
              <a:t>Portable (Once we write a Python program, it can run on any platform without rewriting once again. Internally PVM is responsible to convert into machine understandable form)</a:t>
            </a:r>
          </a:p>
          <a:p>
            <a:pPr marL="342900" indent="-342900">
              <a:buFont typeface="Arial" panose="020B0604020202020204" pitchFamily="34" charset="0"/>
              <a:buChar char="•"/>
            </a:pPr>
            <a:r>
              <a:rPr lang="en-US" dirty="0"/>
              <a:t>Supports different Programming paradigm</a:t>
            </a:r>
          </a:p>
          <a:p>
            <a:pPr marL="342900" indent="-342900">
              <a:buFont typeface="Arial" panose="020B0604020202020204" pitchFamily="34" charset="0"/>
              <a:buChar char="•"/>
            </a:pPr>
            <a:r>
              <a:rPr lang="en-US" dirty="0"/>
              <a:t>Extensible</a:t>
            </a:r>
          </a:p>
          <a:p>
            <a:endParaRPr lang="en-US" dirty="0"/>
          </a:p>
          <a:p>
            <a:pPr marL="342900" indent="-342900">
              <a:buFont typeface="Arial" panose="020B0604020202020204" pitchFamily="34" charset="0"/>
              <a:buChar char="•"/>
            </a:pPr>
            <a:r>
              <a:rPr lang="en-US" dirty="0"/>
              <a:t>Note:- PVM (Python Virtual Machine)</a:t>
            </a:r>
          </a:p>
          <a:p>
            <a:pPr marL="342900" indent="-3429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47533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 Explained</a:t>
            </a:r>
          </a:p>
        </p:txBody>
      </p:sp>
      <p:pic>
        <p:nvPicPr>
          <p:cNvPr id="7" name="Content Placeholder 6"/>
          <p:cNvPicPr>
            <a:picLocks noGrp="1" noChangeAspect="1"/>
          </p:cNvPicPr>
          <p:nvPr>
            <p:ph idx="1"/>
          </p:nvPr>
        </p:nvPicPr>
        <p:blipFill>
          <a:blip r:embed="rId2"/>
          <a:stretch>
            <a:fillRect/>
          </a:stretch>
        </p:blipFill>
        <p:spPr>
          <a:xfrm>
            <a:off x="0" y="1424081"/>
            <a:ext cx="4828187"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9" name="Picture 8"/>
          <p:cNvPicPr>
            <a:picLocks noChangeAspect="1"/>
          </p:cNvPicPr>
          <p:nvPr/>
        </p:nvPicPr>
        <p:blipFill>
          <a:blip r:embed="rId3"/>
          <a:stretch>
            <a:fillRect/>
          </a:stretch>
        </p:blipFill>
        <p:spPr>
          <a:xfrm>
            <a:off x="4828187" y="1240360"/>
            <a:ext cx="4967450" cy="5088607"/>
          </a:xfrm>
          <a:prstGeom prst="rect">
            <a:avLst/>
          </a:prstGeom>
        </p:spPr>
      </p:pic>
    </p:spTree>
    <p:extLst>
      <p:ext uri="{BB962C8B-B14F-4D97-AF65-F5344CB8AC3E}">
        <p14:creationId xmlns:p14="http://schemas.microsoft.com/office/powerpoint/2010/main" val="3345730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Tuple Operations: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57175" y="1268760"/>
            <a:ext cx="9391650" cy="4181475"/>
          </a:xfrm>
          <a:prstGeom prst="rect">
            <a:avLst/>
          </a:prstGeom>
        </p:spPr>
      </p:pic>
    </p:spTree>
    <p:extLst>
      <p:ext uri="{BB962C8B-B14F-4D97-AF65-F5344CB8AC3E}">
        <p14:creationId xmlns:p14="http://schemas.microsoft.com/office/powerpoint/2010/main" val="1101668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 Functions</a:t>
            </a:r>
          </a:p>
        </p:txBody>
      </p:sp>
      <p:pic>
        <p:nvPicPr>
          <p:cNvPr id="7" name="Content Placeholder 6"/>
          <p:cNvPicPr>
            <a:picLocks noGrp="1" noChangeAspect="1"/>
          </p:cNvPicPr>
          <p:nvPr>
            <p:ph idx="1"/>
          </p:nvPr>
        </p:nvPicPr>
        <p:blipFill>
          <a:blip r:embed="rId2"/>
          <a:stretch>
            <a:fillRect/>
          </a:stretch>
        </p:blipFill>
        <p:spPr>
          <a:xfrm>
            <a:off x="272480" y="1411724"/>
            <a:ext cx="4536504"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117542" y="1285310"/>
            <a:ext cx="3782367" cy="5133975"/>
          </a:xfrm>
          <a:prstGeom prst="rect">
            <a:avLst/>
          </a:prstGeom>
        </p:spPr>
      </p:pic>
    </p:spTree>
    <p:extLst>
      <p:ext uri="{BB962C8B-B14F-4D97-AF65-F5344CB8AC3E}">
        <p14:creationId xmlns:p14="http://schemas.microsoft.com/office/powerpoint/2010/main" val="2232627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8" name="Picture 7"/>
          <p:cNvPicPr>
            <a:picLocks noChangeAspect="1"/>
          </p:cNvPicPr>
          <p:nvPr/>
        </p:nvPicPr>
        <p:blipFill>
          <a:blip r:embed="rId3"/>
          <a:stretch>
            <a:fillRect/>
          </a:stretch>
        </p:blipFill>
        <p:spPr>
          <a:xfrm>
            <a:off x="560512" y="1340768"/>
            <a:ext cx="9134475" cy="4000500"/>
          </a:xfrm>
          <a:prstGeom prst="rect">
            <a:avLst/>
          </a:prstGeom>
        </p:spPr>
      </p:pic>
    </p:spTree>
    <p:extLst>
      <p:ext uri="{BB962C8B-B14F-4D97-AF65-F5344CB8AC3E}">
        <p14:creationId xmlns:p14="http://schemas.microsoft.com/office/powerpoint/2010/main" val="4105805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200472" y="1214687"/>
            <a:ext cx="4615250"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313041" y="1189287"/>
            <a:ext cx="3672407" cy="5030195"/>
          </a:xfrm>
          <a:prstGeom prst="rect">
            <a:avLst/>
          </a:prstGeom>
        </p:spPr>
      </p:pic>
    </p:spTree>
    <p:extLst>
      <p:ext uri="{BB962C8B-B14F-4D97-AF65-F5344CB8AC3E}">
        <p14:creationId xmlns:p14="http://schemas.microsoft.com/office/powerpoint/2010/main" val="3158690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List Elements</a:t>
            </a:r>
          </a:p>
        </p:txBody>
      </p:sp>
      <p:pic>
        <p:nvPicPr>
          <p:cNvPr id="7" name="Content Placeholder 6"/>
          <p:cNvPicPr>
            <a:picLocks noGrp="1" noChangeAspect="1"/>
          </p:cNvPicPr>
          <p:nvPr>
            <p:ph idx="1"/>
          </p:nvPr>
        </p:nvPicPr>
        <p:blipFill>
          <a:blip r:embed="rId2"/>
          <a:stretch>
            <a:fillRect/>
          </a:stretch>
        </p:blipFill>
        <p:spPr>
          <a:xfrm>
            <a:off x="1" y="1484784"/>
            <a:ext cx="4785294" cy="4464496"/>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785295" y="1300097"/>
            <a:ext cx="4848225" cy="3703054"/>
          </a:xfrm>
          <a:prstGeom prst="rect">
            <a:avLst/>
          </a:prstGeom>
        </p:spPr>
      </p:pic>
      <p:pic>
        <p:nvPicPr>
          <p:cNvPr id="9" name="Picture 8"/>
          <p:cNvPicPr>
            <a:picLocks noChangeAspect="1"/>
          </p:cNvPicPr>
          <p:nvPr/>
        </p:nvPicPr>
        <p:blipFill>
          <a:blip r:embed="rId4"/>
          <a:stretch>
            <a:fillRect/>
          </a:stretch>
        </p:blipFill>
        <p:spPr>
          <a:xfrm>
            <a:off x="5132932" y="5007137"/>
            <a:ext cx="2695575" cy="1485900"/>
          </a:xfrm>
          <a:prstGeom prst="rect">
            <a:avLst/>
          </a:prstGeom>
        </p:spPr>
      </p:pic>
    </p:spTree>
    <p:extLst>
      <p:ext uri="{BB962C8B-B14F-4D97-AF65-F5344CB8AC3E}">
        <p14:creationId xmlns:p14="http://schemas.microsoft.com/office/powerpoint/2010/main" val="2512962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List Operations: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488504" y="1408906"/>
            <a:ext cx="9344025" cy="4114800"/>
          </a:xfrm>
          <a:prstGeom prst="rect">
            <a:avLst/>
          </a:prstGeom>
        </p:spPr>
      </p:pic>
    </p:spTree>
    <p:extLst>
      <p:ext uri="{BB962C8B-B14F-4D97-AF65-F5344CB8AC3E}">
        <p14:creationId xmlns:p14="http://schemas.microsoft.com/office/powerpoint/2010/main" val="1653462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List Operations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71462" y="1419923"/>
            <a:ext cx="9363075" cy="4238625"/>
          </a:xfrm>
          <a:prstGeom prst="rect">
            <a:avLst/>
          </a:prstGeom>
        </p:spPr>
      </p:pic>
    </p:spTree>
    <p:extLst>
      <p:ext uri="{BB962C8B-B14F-4D97-AF65-F5344CB8AC3E}">
        <p14:creationId xmlns:p14="http://schemas.microsoft.com/office/powerpoint/2010/main" val="2170079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 vs List</a:t>
            </a:r>
          </a:p>
        </p:txBody>
      </p:sp>
      <p:pic>
        <p:nvPicPr>
          <p:cNvPr id="7" name="Content Placeholder 6"/>
          <p:cNvPicPr>
            <a:picLocks noGrp="1" noChangeAspect="1"/>
          </p:cNvPicPr>
          <p:nvPr>
            <p:ph idx="1"/>
          </p:nvPr>
        </p:nvPicPr>
        <p:blipFill>
          <a:blip r:embed="rId2"/>
          <a:stretch>
            <a:fillRect/>
          </a:stretch>
        </p:blipFill>
        <p:spPr>
          <a:xfrm>
            <a:off x="1948363" y="1439863"/>
            <a:ext cx="6009274"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683457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a:xfrm>
            <a:off x="0" y="1340768"/>
            <a:ext cx="9906000" cy="4680000"/>
          </a:xfrm>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416496" y="1439999"/>
            <a:ext cx="9248775" cy="4086225"/>
          </a:xfrm>
          <a:prstGeom prst="rect">
            <a:avLst/>
          </a:prstGeom>
        </p:spPr>
      </p:pic>
    </p:spTree>
    <p:extLst>
      <p:ext uri="{BB962C8B-B14F-4D97-AF65-F5344CB8AC3E}">
        <p14:creationId xmlns:p14="http://schemas.microsoft.com/office/powerpoint/2010/main" val="423862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Flavors of Python</a:t>
            </a:r>
          </a:p>
        </p:txBody>
      </p:sp>
      <p:sp>
        <p:nvSpPr>
          <p:cNvPr id="3" name="Content Placeholder 2"/>
          <p:cNvSpPr>
            <a:spLocks noGrp="1"/>
          </p:cNvSpPr>
          <p:nvPr>
            <p:ph idx="1"/>
          </p:nvPr>
        </p:nvSpPr>
        <p:spPr/>
        <p:txBody>
          <a:bodyPr/>
          <a:lstStyle/>
          <a:p>
            <a:r>
              <a:rPr lang="en-US" sz="1800" b="1" dirty="0"/>
              <a:t>CPython</a:t>
            </a:r>
            <a:r>
              <a:rPr lang="en-US" sz="1800" dirty="0"/>
              <a:t>: It is the standard flavor of Python. It can be used to work with C language Applications.</a:t>
            </a:r>
          </a:p>
          <a:p>
            <a:pPr marL="0" indent="0">
              <a:buNone/>
            </a:pPr>
            <a:endParaRPr lang="en-US" sz="1800" dirty="0"/>
          </a:p>
          <a:p>
            <a:r>
              <a:rPr lang="en-US" sz="1800" b="1" dirty="0"/>
              <a:t>Jython or JPython</a:t>
            </a:r>
            <a:r>
              <a:rPr lang="en-US" sz="1800" dirty="0"/>
              <a:t>: It is for Java Applications. It can run on JVM </a:t>
            </a:r>
          </a:p>
          <a:p>
            <a:pPr marL="0" indent="0">
              <a:buNone/>
            </a:pPr>
            <a:endParaRPr lang="en-US" sz="1800" dirty="0"/>
          </a:p>
          <a:p>
            <a:r>
              <a:rPr lang="en-US" sz="1800" b="1" dirty="0"/>
              <a:t>IronPython</a:t>
            </a:r>
            <a:r>
              <a:rPr lang="en-US" sz="1800" dirty="0"/>
              <a:t>: It is for C#.Net platform </a:t>
            </a:r>
          </a:p>
          <a:p>
            <a:pPr marL="0" indent="0">
              <a:buNone/>
            </a:pPr>
            <a:r>
              <a:rPr lang="en-US" sz="1800" dirty="0"/>
              <a:t> </a:t>
            </a:r>
          </a:p>
          <a:p>
            <a:r>
              <a:rPr lang="en-US" sz="1800" b="1" dirty="0"/>
              <a:t>PyPy</a:t>
            </a:r>
            <a:r>
              <a:rPr lang="en-US" sz="1800" dirty="0"/>
              <a:t>: The main advantage of PyPy is performance will be improved because JIT compiler is available inside PVM. </a:t>
            </a:r>
          </a:p>
          <a:p>
            <a:pPr marL="0" indent="0">
              <a:buNone/>
            </a:pPr>
            <a:r>
              <a:rPr lang="en-US" sz="1800" dirty="0"/>
              <a:t> </a:t>
            </a:r>
          </a:p>
          <a:p>
            <a:r>
              <a:rPr lang="en-US" sz="1800" b="1" dirty="0"/>
              <a:t>RubyPython</a:t>
            </a:r>
            <a:r>
              <a:rPr lang="en-US" sz="1800" dirty="0"/>
              <a:t> : For Ruby Platforms </a:t>
            </a:r>
          </a:p>
          <a:p>
            <a:pPr marL="0" indent="0">
              <a:buNone/>
            </a:pPr>
            <a:r>
              <a:rPr lang="en-US" sz="1800" dirty="0"/>
              <a:t> </a:t>
            </a:r>
          </a:p>
          <a:p>
            <a:r>
              <a:rPr lang="en-US" sz="1800" b="1" dirty="0"/>
              <a:t>AnacondaPython</a:t>
            </a:r>
            <a:r>
              <a:rPr lang="en-US" sz="1800" dirty="0"/>
              <a:t> It is specially designed for handling large volume of data processing. </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a:t>
            </a:fld>
            <a:endParaRPr lang="en-US" dirty="0"/>
          </a:p>
        </p:txBody>
      </p:sp>
      <p:sp>
        <p:nvSpPr>
          <p:cNvPr id="6" name="Date Placeholder 5"/>
          <p:cNvSpPr>
            <a:spLocks noGrp="1"/>
          </p:cNvSpPr>
          <p:nvPr>
            <p:ph type="dt" sz="half" idx="2"/>
          </p:nvPr>
        </p:nvSpPr>
        <p:spPr/>
        <p:txBody>
          <a:bodyPr/>
          <a:lstStyle/>
          <a:p>
            <a:pPr>
              <a:defRPr/>
            </a:pPr>
            <a:r>
              <a:rPr lang="nl-NL" dirty="0"/>
              <a:t>May 13th, 2013</a:t>
            </a:r>
            <a:endParaRPr lang="en-US" dirty="0"/>
          </a:p>
        </p:txBody>
      </p:sp>
    </p:spTree>
    <p:extLst>
      <p:ext uri="{BB962C8B-B14F-4D97-AF65-F5344CB8AC3E}">
        <p14:creationId xmlns:p14="http://schemas.microsoft.com/office/powerpoint/2010/main" val="4003942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Dictionary Methods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44488" y="1340768"/>
            <a:ext cx="9401175" cy="4076700"/>
          </a:xfrm>
          <a:prstGeom prst="rect">
            <a:avLst/>
          </a:prstGeom>
        </p:spPr>
      </p:pic>
    </p:spTree>
    <p:extLst>
      <p:ext uri="{BB962C8B-B14F-4D97-AF65-F5344CB8AC3E}">
        <p14:creationId xmlns:p14="http://schemas.microsoft.com/office/powerpoint/2010/main" val="2139866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a:t>
            </a:r>
          </a:p>
        </p:txBody>
      </p:sp>
      <p:pic>
        <p:nvPicPr>
          <p:cNvPr id="7" name="Content Placeholder 6"/>
          <p:cNvPicPr>
            <a:picLocks noGrp="1" noChangeAspect="1"/>
          </p:cNvPicPr>
          <p:nvPr>
            <p:ph idx="1"/>
          </p:nvPr>
        </p:nvPicPr>
        <p:blipFill>
          <a:blip r:embed="rId2"/>
          <a:stretch>
            <a:fillRect/>
          </a:stretch>
        </p:blipFill>
        <p:spPr>
          <a:xfrm>
            <a:off x="31184" y="1411724"/>
            <a:ext cx="520984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009455" y="1411724"/>
            <a:ext cx="4896545" cy="4321532"/>
          </a:xfrm>
          <a:prstGeom prst="rect">
            <a:avLst/>
          </a:prstGeom>
        </p:spPr>
      </p:pic>
    </p:spTree>
    <p:extLst>
      <p:ext uri="{BB962C8B-B14F-4D97-AF65-F5344CB8AC3E}">
        <p14:creationId xmlns:p14="http://schemas.microsoft.com/office/powerpoint/2010/main" val="2545533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Operations</a:t>
            </a:r>
          </a:p>
        </p:txBody>
      </p:sp>
      <p:pic>
        <p:nvPicPr>
          <p:cNvPr id="7" name="Content Placeholder 6"/>
          <p:cNvPicPr>
            <a:picLocks noGrp="1" noChangeAspect="1"/>
          </p:cNvPicPr>
          <p:nvPr>
            <p:ph idx="1"/>
          </p:nvPr>
        </p:nvPicPr>
        <p:blipFill>
          <a:blip r:embed="rId2"/>
          <a:stretch>
            <a:fillRect/>
          </a:stretch>
        </p:blipFill>
        <p:spPr>
          <a:xfrm>
            <a:off x="128464" y="1484784"/>
            <a:ext cx="4536504" cy="412432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808984" y="1556792"/>
            <a:ext cx="4657725" cy="3744416"/>
          </a:xfrm>
          <a:prstGeom prst="rect">
            <a:avLst/>
          </a:prstGeom>
        </p:spPr>
      </p:pic>
    </p:spTree>
    <p:extLst>
      <p:ext uri="{BB962C8B-B14F-4D97-AF65-F5344CB8AC3E}">
        <p14:creationId xmlns:p14="http://schemas.microsoft.com/office/powerpoint/2010/main" val="3503613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Dictionary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44488" y="1268760"/>
            <a:ext cx="9382125" cy="4143375"/>
          </a:xfrm>
          <a:prstGeom prst="rect">
            <a:avLst/>
          </a:prstGeom>
        </p:spPr>
      </p:pic>
    </p:spTree>
    <p:extLst>
      <p:ext uri="{BB962C8B-B14F-4D97-AF65-F5344CB8AC3E}">
        <p14:creationId xmlns:p14="http://schemas.microsoft.com/office/powerpoint/2010/main" val="2016812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 Skills</a:t>
            </a:r>
          </a:p>
        </p:txBody>
      </p:sp>
      <p:pic>
        <p:nvPicPr>
          <p:cNvPr id="7" name="Content Placeholder 6"/>
          <p:cNvPicPr>
            <a:picLocks noGrp="1" noChangeAspect="1"/>
          </p:cNvPicPr>
          <p:nvPr>
            <p:ph idx="1"/>
          </p:nvPr>
        </p:nvPicPr>
        <p:blipFill>
          <a:blip r:embed="rId2"/>
          <a:stretch>
            <a:fillRect/>
          </a:stretch>
        </p:blipFill>
        <p:spPr>
          <a:xfrm>
            <a:off x="0" y="1340768"/>
            <a:ext cx="4953000"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097016" y="2045597"/>
            <a:ext cx="4238625" cy="2828925"/>
          </a:xfrm>
          <a:prstGeom prst="rect">
            <a:avLst/>
          </a:prstGeom>
        </p:spPr>
      </p:pic>
    </p:spTree>
    <p:extLst>
      <p:ext uri="{BB962C8B-B14F-4D97-AF65-F5344CB8AC3E}">
        <p14:creationId xmlns:p14="http://schemas.microsoft.com/office/powerpoint/2010/main" val="4183003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416496" y="1340768"/>
            <a:ext cx="9286875" cy="3981450"/>
          </a:xfrm>
          <a:prstGeom prst="rect">
            <a:avLst/>
          </a:prstGeom>
        </p:spPr>
      </p:pic>
    </p:spTree>
    <p:extLst>
      <p:ext uri="{BB962C8B-B14F-4D97-AF65-F5344CB8AC3E}">
        <p14:creationId xmlns:p14="http://schemas.microsoft.com/office/powerpoint/2010/main" val="692614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Set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33362" y="1221415"/>
            <a:ext cx="9439275" cy="4143375"/>
          </a:xfrm>
          <a:prstGeom prst="rect">
            <a:avLst/>
          </a:prstGeom>
        </p:spPr>
      </p:pic>
    </p:spTree>
    <p:extLst>
      <p:ext uri="{BB962C8B-B14F-4D97-AF65-F5344CB8AC3E}">
        <p14:creationId xmlns:p14="http://schemas.microsoft.com/office/powerpoint/2010/main" val="2354655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Data Structure</a:t>
            </a:r>
          </a:p>
        </p:txBody>
      </p:sp>
      <p:sp>
        <p:nvSpPr>
          <p:cNvPr id="3" name="Content Placeholder 2"/>
          <p:cNvSpPr>
            <a:spLocks noGrp="1"/>
          </p:cNvSpPr>
          <p:nvPr>
            <p:ph idx="1"/>
          </p:nvPr>
        </p:nvSpPr>
        <p:spPr/>
        <p:txBody>
          <a:bodyPr/>
          <a:lstStyle/>
          <a:p>
            <a:r>
              <a:rPr lang="en-US" sz="1800" dirty="0"/>
              <a:t>If we want to represent a group of unique values as a single entity then we should go for set. </a:t>
            </a:r>
          </a:p>
          <a:p>
            <a:r>
              <a:rPr lang="en-US" sz="1800" dirty="0"/>
              <a:t>Duplicates are not allowed. </a:t>
            </a:r>
          </a:p>
          <a:p>
            <a:r>
              <a:rPr lang="en-US" sz="1800" dirty="0"/>
              <a:t>Insertion order is not preserved. But we can sort the elements. </a:t>
            </a:r>
          </a:p>
          <a:p>
            <a:endParaRPr lang="en-US" sz="1800" dirty="0"/>
          </a:p>
          <a:p>
            <a:r>
              <a:rPr lang="en-US" sz="1800" dirty="0"/>
              <a:t>Indexing and slicing not allowed for the set. </a:t>
            </a:r>
          </a:p>
          <a:p>
            <a:endParaRPr lang="en-US" sz="1800" dirty="0"/>
          </a:p>
          <a:p>
            <a:r>
              <a:rPr lang="en-US" sz="1800" dirty="0"/>
              <a:t>Heterogeneous elements are allowed. </a:t>
            </a:r>
          </a:p>
          <a:p>
            <a:r>
              <a:rPr lang="en-US" sz="1800" dirty="0"/>
              <a:t>Set objects are mutable i.e. once we creates set object we can perform any changes in that object based on our requirement. </a:t>
            </a:r>
          </a:p>
          <a:p>
            <a:r>
              <a:rPr lang="en-US" sz="1800" dirty="0"/>
              <a:t>We can represent set elements within curly braces and with comma separation </a:t>
            </a:r>
          </a:p>
          <a:p>
            <a:r>
              <a:rPr lang="en-US" sz="1800" dirty="0"/>
              <a:t>We can apply mathematical operations like union,intersection,difference etc on set objects</a:t>
            </a:r>
            <a:r>
              <a:rPr lang="en-US" dirty="0"/>
              <a:t>. </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57</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7" name="Picture 6"/>
          <p:cNvPicPr>
            <a:picLocks noChangeAspect="1"/>
          </p:cNvPicPr>
          <p:nvPr/>
        </p:nvPicPr>
        <p:blipFill>
          <a:blip r:embed="rId2"/>
          <a:stretch>
            <a:fillRect/>
          </a:stretch>
        </p:blipFill>
        <p:spPr>
          <a:xfrm>
            <a:off x="6897216" y="2204864"/>
            <a:ext cx="1924050" cy="676275"/>
          </a:xfrm>
          <a:prstGeom prst="rect">
            <a:avLst/>
          </a:prstGeom>
        </p:spPr>
      </p:pic>
      <p:pic>
        <p:nvPicPr>
          <p:cNvPr id="8" name="Picture 7"/>
          <p:cNvPicPr>
            <a:picLocks noChangeAspect="1"/>
          </p:cNvPicPr>
          <p:nvPr/>
        </p:nvPicPr>
        <p:blipFill>
          <a:blip r:embed="rId3"/>
          <a:stretch>
            <a:fillRect/>
          </a:stretch>
        </p:blipFill>
        <p:spPr>
          <a:xfrm>
            <a:off x="4949964" y="2894174"/>
            <a:ext cx="4591050" cy="885825"/>
          </a:xfrm>
          <a:prstGeom prst="rect">
            <a:avLst/>
          </a:prstGeom>
        </p:spPr>
      </p:pic>
    </p:spTree>
    <p:extLst>
      <p:ext uri="{BB962C8B-B14F-4D97-AF65-F5344CB8AC3E}">
        <p14:creationId xmlns:p14="http://schemas.microsoft.com/office/powerpoint/2010/main" val="2068978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7" name="Content Placeholder 6"/>
          <p:cNvPicPr>
            <a:picLocks noGrp="1" noChangeAspect="1"/>
          </p:cNvPicPr>
          <p:nvPr>
            <p:ph idx="1"/>
          </p:nvPr>
        </p:nvPicPr>
        <p:blipFill>
          <a:blip r:embed="rId2"/>
          <a:stretch>
            <a:fillRect/>
          </a:stretch>
        </p:blipFill>
        <p:spPr>
          <a:xfrm>
            <a:off x="560512" y="1439863"/>
            <a:ext cx="835292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812893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 </a:t>
            </a:r>
          </a:p>
        </p:txBody>
      </p:sp>
      <p:pic>
        <p:nvPicPr>
          <p:cNvPr id="7" name="Content Placeholder 6"/>
          <p:cNvPicPr>
            <a:picLocks noGrp="1" noChangeAspect="1"/>
          </p:cNvPicPr>
          <p:nvPr>
            <p:ph idx="1"/>
          </p:nvPr>
        </p:nvPicPr>
        <p:blipFill>
          <a:blip r:embed="rId2"/>
          <a:stretch>
            <a:fillRect/>
          </a:stretch>
        </p:blipFill>
        <p:spPr>
          <a:xfrm>
            <a:off x="776536" y="1889125"/>
            <a:ext cx="4680520" cy="3844131"/>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9" name="Picture 8"/>
          <p:cNvPicPr>
            <a:picLocks noChangeAspect="1"/>
          </p:cNvPicPr>
          <p:nvPr/>
        </p:nvPicPr>
        <p:blipFill>
          <a:blip r:embed="rId3"/>
          <a:stretch>
            <a:fillRect/>
          </a:stretch>
        </p:blipFill>
        <p:spPr>
          <a:xfrm>
            <a:off x="5457056" y="2338387"/>
            <a:ext cx="4392488" cy="3034829"/>
          </a:xfrm>
          <a:prstGeom prst="rect">
            <a:avLst/>
          </a:prstGeom>
        </p:spPr>
      </p:pic>
    </p:spTree>
    <p:extLst>
      <p:ext uri="{BB962C8B-B14F-4D97-AF65-F5344CB8AC3E}">
        <p14:creationId xmlns:p14="http://schemas.microsoft.com/office/powerpoint/2010/main" val="3492347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Python Installation</a:t>
            </a:r>
          </a:p>
        </p:txBody>
      </p:sp>
      <p:sp>
        <p:nvSpPr>
          <p:cNvPr id="10" name="Tijdelijke aanduiding voor inhoud 9"/>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	</a:t>
            </a:r>
            <a:r>
              <a:rPr lang="en-US" b="1" dirty="0"/>
              <a:t>				</a:t>
            </a:r>
            <a:r>
              <a:rPr lang="en-US" dirty="0">
                <a:hlinkClick r:id="rId3"/>
              </a:rPr>
              <a:t>http://www.python.org</a:t>
            </a:r>
            <a:endParaRPr lang="en-US" dirty="0"/>
          </a:p>
          <a:p>
            <a:pPr marL="0" indent="0">
              <a:buNone/>
            </a:pPr>
            <a:r>
              <a:rPr lang="en-US" dirty="0"/>
              <a:t>	</a:t>
            </a:r>
          </a:p>
          <a:p>
            <a:pPr marL="0" indent="0" algn="ctr">
              <a:buNone/>
            </a:pPr>
            <a:r>
              <a:rPr lang="en-US" dirty="0">
                <a:hlinkClick r:id="rId4"/>
              </a:rPr>
              <a:t>https://www.anaconda.com/download/#windows</a:t>
            </a:r>
            <a:endParaRPr lang="en-US" dirty="0"/>
          </a:p>
          <a:p>
            <a:pPr marL="0" indent="0">
              <a:buNone/>
            </a:pPr>
            <a:endParaRPr lang="en-US" dirty="0"/>
          </a:p>
        </p:txBody>
      </p:sp>
    </p:spTree>
    <p:extLst>
      <p:ext uri="{BB962C8B-B14F-4D97-AF65-F5344CB8AC3E}">
        <p14:creationId xmlns:p14="http://schemas.microsoft.com/office/powerpoint/2010/main" val="2317677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a:t>
            </a:r>
          </a:p>
        </p:txBody>
      </p:sp>
      <p:pic>
        <p:nvPicPr>
          <p:cNvPr id="7" name="Content Placeholder 6"/>
          <p:cNvPicPr>
            <a:picLocks noGrp="1" noChangeAspect="1"/>
          </p:cNvPicPr>
          <p:nvPr>
            <p:ph idx="1"/>
          </p:nvPr>
        </p:nvPicPr>
        <p:blipFill>
          <a:blip r:embed="rId2"/>
          <a:stretch>
            <a:fillRect/>
          </a:stretch>
        </p:blipFill>
        <p:spPr>
          <a:xfrm>
            <a:off x="1966912" y="1465263"/>
            <a:ext cx="5972175" cy="46291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2863673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8" name="Picture 7"/>
          <p:cNvPicPr>
            <a:picLocks noChangeAspect="1"/>
          </p:cNvPicPr>
          <p:nvPr/>
        </p:nvPicPr>
        <p:blipFill>
          <a:blip r:embed="rId3"/>
          <a:stretch>
            <a:fillRect/>
          </a:stretch>
        </p:blipFill>
        <p:spPr>
          <a:xfrm>
            <a:off x="271462" y="1340768"/>
            <a:ext cx="9363075" cy="4133850"/>
          </a:xfrm>
          <a:prstGeom prst="rect">
            <a:avLst/>
          </a:prstGeom>
        </p:spPr>
      </p:pic>
    </p:spTree>
    <p:extLst>
      <p:ext uri="{BB962C8B-B14F-4D97-AF65-F5344CB8AC3E}">
        <p14:creationId xmlns:p14="http://schemas.microsoft.com/office/powerpoint/2010/main" val="2077365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a:t>
            </a:r>
          </a:p>
        </p:txBody>
      </p:sp>
      <p:sp>
        <p:nvSpPr>
          <p:cNvPr id="2" name="Content Placeholder 1"/>
          <p:cNvSpPr>
            <a:spLocks noGrp="1"/>
          </p:cNvSpPr>
          <p:nvPr>
            <p:ph idx="1"/>
          </p:nvPr>
        </p:nvSpPr>
        <p:spPr/>
        <p:txBody>
          <a:bodyPr/>
          <a:lstStyle/>
          <a:p>
            <a:pPr marL="0" indent="0">
              <a:buNone/>
            </a:pPr>
            <a:r>
              <a:rPr lang="en-IN" dirty="0"/>
              <a:t>.</a:t>
            </a:r>
          </a:p>
        </p:txBody>
      </p:sp>
      <p:pic>
        <p:nvPicPr>
          <p:cNvPr id="5" name="Content Placeholder 6"/>
          <p:cNvPicPr>
            <a:picLocks noChangeAspect="1"/>
          </p:cNvPicPr>
          <p:nvPr/>
        </p:nvPicPr>
        <p:blipFill>
          <a:blip r:embed="rId3"/>
          <a:stretch>
            <a:fillRect/>
          </a:stretch>
        </p:blipFill>
        <p:spPr bwMode="auto">
          <a:xfrm>
            <a:off x="1881187" y="1439999"/>
            <a:ext cx="6143625" cy="4130539"/>
          </a:xfrm>
          <a:prstGeom prst="rect">
            <a:avLst/>
          </a:prstGeom>
          <a:noFill/>
          <a:ln w="9525">
            <a:noFill/>
            <a:miter lim="800000"/>
            <a:headEnd/>
            <a:tailEnd/>
          </a:ln>
        </p:spPr>
      </p:pic>
    </p:spTree>
    <p:extLst>
      <p:ext uri="{BB962C8B-B14F-4D97-AF65-F5344CB8AC3E}">
        <p14:creationId xmlns:p14="http://schemas.microsoft.com/office/powerpoint/2010/main" val="2591537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71463" y="980728"/>
            <a:ext cx="5473626" cy="4248472"/>
          </a:xfrm>
          <a:prstGeom prst="rect">
            <a:avLst/>
          </a:prstGeom>
        </p:spPr>
      </p:pic>
      <p:pic>
        <p:nvPicPr>
          <p:cNvPr id="3" name="Picture 2"/>
          <p:cNvPicPr>
            <a:picLocks noChangeAspect="1"/>
          </p:cNvPicPr>
          <p:nvPr/>
        </p:nvPicPr>
        <p:blipFill>
          <a:blip r:embed="rId4"/>
          <a:stretch>
            <a:fillRect/>
          </a:stretch>
        </p:blipFill>
        <p:spPr>
          <a:xfrm>
            <a:off x="6016552" y="980728"/>
            <a:ext cx="3267075" cy="4464496"/>
          </a:xfrm>
          <a:prstGeom prst="rect">
            <a:avLst/>
          </a:prstGeom>
        </p:spPr>
      </p:pic>
    </p:spTree>
    <p:extLst>
      <p:ext uri="{BB962C8B-B14F-4D97-AF65-F5344CB8AC3E}">
        <p14:creationId xmlns:p14="http://schemas.microsoft.com/office/powerpoint/2010/main" val="476185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44489" y="1340768"/>
            <a:ext cx="5472608" cy="4143375"/>
          </a:xfrm>
          <a:prstGeom prst="rect">
            <a:avLst/>
          </a:prstGeom>
        </p:spPr>
      </p:pic>
      <p:pic>
        <p:nvPicPr>
          <p:cNvPr id="3" name="Picture 2"/>
          <p:cNvPicPr>
            <a:picLocks noChangeAspect="1"/>
          </p:cNvPicPr>
          <p:nvPr/>
        </p:nvPicPr>
        <p:blipFill>
          <a:blip r:embed="rId4"/>
          <a:stretch>
            <a:fillRect/>
          </a:stretch>
        </p:blipFill>
        <p:spPr>
          <a:xfrm>
            <a:off x="5786607" y="1260038"/>
            <a:ext cx="3886200" cy="4295775"/>
          </a:xfrm>
          <a:prstGeom prst="rect">
            <a:avLst/>
          </a:prstGeom>
        </p:spPr>
      </p:pic>
    </p:spTree>
    <p:extLst>
      <p:ext uri="{BB962C8B-B14F-4D97-AF65-F5344CB8AC3E}">
        <p14:creationId xmlns:p14="http://schemas.microsoft.com/office/powerpoint/2010/main" val="3569604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 </a:t>
            </a:r>
          </a:p>
        </p:txBody>
      </p:sp>
      <p:pic>
        <p:nvPicPr>
          <p:cNvPr id="7" name="Content Placeholder 6"/>
          <p:cNvPicPr>
            <a:picLocks noGrp="1" noChangeAspect="1"/>
          </p:cNvPicPr>
          <p:nvPr>
            <p:ph idx="1"/>
          </p:nvPr>
        </p:nvPicPr>
        <p:blipFill>
          <a:blip r:embed="rId2"/>
          <a:stretch>
            <a:fillRect/>
          </a:stretch>
        </p:blipFill>
        <p:spPr>
          <a:xfrm>
            <a:off x="1352600" y="1188001"/>
            <a:ext cx="6295975" cy="45206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617774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a:t>
            </a:r>
          </a:p>
        </p:txBody>
      </p:sp>
      <p:pic>
        <p:nvPicPr>
          <p:cNvPr id="7" name="Content Placeholder 6"/>
          <p:cNvPicPr>
            <a:picLocks noGrp="1" noChangeAspect="1"/>
          </p:cNvPicPr>
          <p:nvPr>
            <p:ph idx="1"/>
          </p:nvPr>
        </p:nvPicPr>
        <p:blipFill>
          <a:blip r:embed="rId2"/>
          <a:stretch>
            <a:fillRect/>
          </a:stretch>
        </p:blipFill>
        <p:spPr>
          <a:xfrm>
            <a:off x="488504" y="1439863"/>
            <a:ext cx="6859161"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66</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708052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80987" y="1556792"/>
            <a:ext cx="9344025" cy="4095750"/>
          </a:xfrm>
          <a:prstGeom prst="rect">
            <a:avLst/>
          </a:prstGeom>
        </p:spPr>
      </p:pic>
    </p:spTree>
    <p:extLst>
      <p:ext uri="{BB962C8B-B14F-4D97-AF65-F5344CB8AC3E}">
        <p14:creationId xmlns:p14="http://schemas.microsoft.com/office/powerpoint/2010/main" val="3824557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416497" y="1340768"/>
            <a:ext cx="5328592" cy="4086225"/>
          </a:xfrm>
          <a:prstGeom prst="rect">
            <a:avLst/>
          </a:prstGeom>
        </p:spPr>
      </p:pic>
      <p:pic>
        <p:nvPicPr>
          <p:cNvPr id="3" name="Picture 2"/>
          <p:cNvPicPr>
            <a:picLocks noChangeAspect="1"/>
          </p:cNvPicPr>
          <p:nvPr/>
        </p:nvPicPr>
        <p:blipFill>
          <a:blip r:embed="rId4"/>
          <a:stretch>
            <a:fillRect/>
          </a:stretch>
        </p:blipFill>
        <p:spPr>
          <a:xfrm>
            <a:off x="5745088" y="1340768"/>
            <a:ext cx="3888432" cy="4248472"/>
          </a:xfrm>
          <a:prstGeom prst="rect">
            <a:avLst/>
          </a:prstGeom>
        </p:spPr>
      </p:pic>
    </p:spTree>
    <p:extLst>
      <p:ext uri="{BB962C8B-B14F-4D97-AF65-F5344CB8AC3E}">
        <p14:creationId xmlns:p14="http://schemas.microsoft.com/office/powerpoint/2010/main" val="744716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90513" y="1439999"/>
            <a:ext cx="5166543" cy="4181475"/>
          </a:xfrm>
          <a:prstGeom prst="rect">
            <a:avLst/>
          </a:prstGeom>
        </p:spPr>
      </p:pic>
      <p:pic>
        <p:nvPicPr>
          <p:cNvPr id="3" name="Picture 2"/>
          <p:cNvPicPr>
            <a:picLocks noChangeAspect="1"/>
          </p:cNvPicPr>
          <p:nvPr/>
        </p:nvPicPr>
        <p:blipFill>
          <a:blip r:embed="rId4"/>
          <a:stretch>
            <a:fillRect/>
          </a:stretch>
        </p:blipFill>
        <p:spPr>
          <a:xfrm>
            <a:off x="5601072" y="1479773"/>
            <a:ext cx="3962400" cy="4181475"/>
          </a:xfrm>
          <a:prstGeom prst="rect">
            <a:avLst/>
          </a:prstGeom>
        </p:spPr>
      </p:pic>
    </p:spTree>
    <p:extLst>
      <p:ext uri="{BB962C8B-B14F-4D97-AF65-F5344CB8AC3E}">
        <p14:creationId xmlns:p14="http://schemas.microsoft.com/office/powerpoint/2010/main" val="218205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5878" y="1709739"/>
            <a:ext cx="8543925" cy="855165"/>
          </a:xfrm>
        </p:spPr>
        <p:txBody>
          <a:bodyPr/>
          <a:lstStyle/>
          <a:p>
            <a:r>
              <a:rPr lang="en-US" dirty="0"/>
              <a:t>Installing Python 3.7.0</a:t>
            </a:r>
          </a:p>
        </p:txBody>
      </p:sp>
      <p:sp>
        <p:nvSpPr>
          <p:cNvPr id="6" name="Text Placeholder 5"/>
          <p:cNvSpPr>
            <a:spLocks noGrp="1"/>
          </p:cNvSpPr>
          <p:nvPr>
            <p:ph type="body" idx="1"/>
          </p:nvPr>
        </p:nvSpPr>
        <p:spPr>
          <a:xfrm>
            <a:off x="643136" y="2924944"/>
            <a:ext cx="8543925" cy="1500187"/>
          </a:xfrm>
        </p:spPr>
        <p:txBody>
          <a:bodyPr/>
          <a:lstStyle/>
          <a:p>
            <a:r>
              <a:rPr lang="en-US" dirty="0">
                <a:hlinkClick r:id="rId2"/>
              </a:rPr>
              <a:t>https://www.python.org/downloads/</a:t>
            </a:r>
            <a:endParaRPr lang="en-US" dirty="0"/>
          </a:p>
        </p:txBody>
      </p:sp>
      <p:sp>
        <p:nvSpPr>
          <p:cNvPr id="2" name="Rectangle 1"/>
          <p:cNvSpPr/>
          <p:nvPr/>
        </p:nvSpPr>
        <p:spPr>
          <a:xfrm>
            <a:off x="1136575" y="3908008"/>
            <a:ext cx="8083227" cy="1754326"/>
          </a:xfrm>
          <a:prstGeom prst="rect">
            <a:avLst/>
          </a:prstGeom>
        </p:spPr>
        <p:txBody>
          <a:bodyPr wrap="square">
            <a:spAutoFit/>
          </a:bodyPr>
          <a:lstStyle/>
          <a:p>
            <a:r>
              <a:rPr lang="en-US" dirty="0">
                <a:solidFill>
                  <a:srgbClr val="FF0000"/>
                </a:solidFill>
                <a:latin typeface="Times New Roman" panose="02020603050405020304" pitchFamily="18" charset="0"/>
              </a:rPr>
              <a:t>The Python download requires about 25 Mb of disk space; keep it on your machine, in case you need to re-install Python. </a:t>
            </a:r>
          </a:p>
          <a:p>
            <a:endParaRPr lang="en-US" dirty="0">
              <a:solidFill>
                <a:srgbClr val="FF0000"/>
              </a:solidFill>
              <a:latin typeface="Times New Roman" panose="02020603050405020304" pitchFamily="18" charset="0"/>
            </a:endParaRPr>
          </a:p>
          <a:p>
            <a:r>
              <a:rPr lang="en-US" dirty="0">
                <a:solidFill>
                  <a:srgbClr val="FF0000"/>
                </a:solidFill>
                <a:latin typeface="Times New Roman" panose="02020603050405020304" pitchFamily="18" charset="0"/>
              </a:rPr>
              <a:t>When installed, Python requires about an additional 90 Mb of disk space.</a:t>
            </a:r>
          </a:p>
          <a:p>
            <a:br>
              <a:rPr lang="en-US" dirty="0"/>
            </a:br>
            <a:endParaRPr lang="en-US" dirty="0"/>
          </a:p>
        </p:txBody>
      </p:sp>
    </p:spTree>
    <p:extLst>
      <p:ext uri="{BB962C8B-B14F-4D97-AF65-F5344CB8AC3E}">
        <p14:creationId xmlns:p14="http://schemas.microsoft.com/office/powerpoint/2010/main" val="41187814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44488" y="1473414"/>
            <a:ext cx="5760640" cy="4010025"/>
          </a:xfrm>
          <a:prstGeom prst="rect">
            <a:avLst/>
          </a:prstGeom>
        </p:spPr>
      </p:pic>
      <p:pic>
        <p:nvPicPr>
          <p:cNvPr id="3" name="Picture 2"/>
          <p:cNvPicPr>
            <a:picLocks noChangeAspect="1"/>
          </p:cNvPicPr>
          <p:nvPr/>
        </p:nvPicPr>
        <p:blipFill>
          <a:blip r:embed="rId4"/>
          <a:stretch>
            <a:fillRect/>
          </a:stretch>
        </p:blipFill>
        <p:spPr>
          <a:xfrm>
            <a:off x="5961112" y="1439999"/>
            <a:ext cx="3657600" cy="4043440"/>
          </a:xfrm>
          <a:prstGeom prst="rect">
            <a:avLst/>
          </a:prstGeom>
        </p:spPr>
      </p:pic>
    </p:spTree>
    <p:extLst>
      <p:ext uri="{BB962C8B-B14F-4D97-AF65-F5344CB8AC3E}">
        <p14:creationId xmlns:p14="http://schemas.microsoft.com/office/powerpoint/2010/main" val="1880224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71463" y="1340768"/>
            <a:ext cx="5545634" cy="4257675"/>
          </a:xfrm>
          <a:prstGeom prst="rect">
            <a:avLst/>
          </a:prstGeom>
        </p:spPr>
      </p:pic>
      <p:pic>
        <p:nvPicPr>
          <p:cNvPr id="3" name="Picture 2"/>
          <p:cNvPicPr>
            <a:picLocks noChangeAspect="1"/>
          </p:cNvPicPr>
          <p:nvPr/>
        </p:nvPicPr>
        <p:blipFill>
          <a:blip r:embed="rId4"/>
          <a:stretch>
            <a:fillRect/>
          </a:stretch>
        </p:blipFill>
        <p:spPr>
          <a:xfrm>
            <a:off x="5851759" y="1340768"/>
            <a:ext cx="3637745" cy="3744416"/>
          </a:xfrm>
          <a:prstGeom prst="rect">
            <a:avLst/>
          </a:prstGeom>
        </p:spPr>
      </p:pic>
    </p:spTree>
    <p:extLst>
      <p:ext uri="{BB962C8B-B14F-4D97-AF65-F5344CB8AC3E}">
        <p14:creationId xmlns:p14="http://schemas.microsoft.com/office/powerpoint/2010/main" val="1922581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keyword</a:t>
            </a:r>
          </a:p>
        </p:txBody>
      </p:sp>
      <p:pic>
        <p:nvPicPr>
          <p:cNvPr id="7" name="Content Placeholder 6"/>
          <p:cNvPicPr>
            <a:picLocks noGrp="1" noChangeAspect="1"/>
          </p:cNvPicPr>
          <p:nvPr>
            <p:ph idx="1"/>
          </p:nvPr>
        </p:nvPicPr>
        <p:blipFill>
          <a:blip r:embed="rId2"/>
          <a:stretch>
            <a:fillRect/>
          </a:stretch>
        </p:blipFill>
        <p:spPr>
          <a:xfrm>
            <a:off x="272480" y="1484784"/>
            <a:ext cx="4176464" cy="432048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376937" y="1436193"/>
            <a:ext cx="5184576" cy="4696941"/>
          </a:xfrm>
          <a:prstGeom prst="rect">
            <a:avLst/>
          </a:prstGeom>
        </p:spPr>
      </p:pic>
    </p:spTree>
    <p:extLst>
      <p:ext uri="{BB962C8B-B14F-4D97-AF65-F5344CB8AC3E}">
        <p14:creationId xmlns:p14="http://schemas.microsoft.com/office/powerpoint/2010/main" val="4118138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Function</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14325" y="1188034"/>
            <a:ext cx="9277350" cy="4114800"/>
          </a:xfrm>
          <a:prstGeom prst="rect">
            <a:avLst/>
          </a:prstGeom>
        </p:spPr>
      </p:pic>
    </p:spTree>
    <p:extLst>
      <p:ext uri="{BB962C8B-B14F-4D97-AF65-F5344CB8AC3E}">
        <p14:creationId xmlns:p14="http://schemas.microsoft.com/office/powerpoint/2010/main" val="2180962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Function </a:t>
            </a:r>
            <a:r>
              <a:rPr lang="en-US" sz="3200" dirty="0" err="1"/>
              <a:t>Cont</a:t>
            </a:r>
            <a:r>
              <a:rPr lang="en-US" sz="3200" dirty="0"/>
              <a:t>…</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236476" y="1188000"/>
            <a:ext cx="9433048" cy="5509200"/>
          </a:xfrm>
          <a:prstGeom prst="rect">
            <a:avLst/>
          </a:prstGeom>
        </p:spPr>
        <p:txBody>
          <a:bodyPr wrap="square">
            <a:spAutoFit/>
          </a:bodyPr>
          <a:lstStyle/>
          <a:p>
            <a:pPr marL="342900" indent="-342900">
              <a:buFont typeface="Arial" panose="020B0604020202020204" pitchFamily="34" charset="0"/>
              <a:buChar char="•"/>
            </a:pPr>
            <a:r>
              <a:rPr lang="en-US" sz="2200" dirty="0"/>
              <a:t>A Function is set of instruction that is used to perform a single repeated operation</a:t>
            </a:r>
          </a:p>
          <a:p>
            <a:pPr marL="342900" indent="-342900">
              <a:buFont typeface="Arial" panose="020B0604020202020204" pitchFamily="34" charset="0"/>
              <a:buChar char="•"/>
            </a:pPr>
            <a:r>
              <a:rPr lang="en-US" sz="2200" dirty="0"/>
              <a:t>Functions are:</a:t>
            </a:r>
          </a:p>
          <a:p>
            <a:pPr lvl="1" indent="0">
              <a:buNone/>
            </a:pPr>
            <a:r>
              <a:rPr lang="en-US" sz="2200" dirty="0"/>
              <a:t>	 &gt; Organized</a:t>
            </a:r>
            <a:br>
              <a:rPr lang="en-US" sz="2200" dirty="0"/>
            </a:br>
            <a:r>
              <a:rPr lang="en-US" sz="2200" dirty="0"/>
              <a:t>	 &gt; Re-usable</a:t>
            </a:r>
          </a:p>
          <a:p>
            <a:pPr lvl="1" indent="0">
              <a:buNone/>
            </a:pPr>
            <a:r>
              <a:rPr lang="en-US" sz="2200" dirty="0"/>
              <a:t>	 &gt; Modularized</a:t>
            </a:r>
          </a:p>
          <a:p>
            <a:pPr marL="342900" indent="-342900">
              <a:buFont typeface="Arial" panose="020B0604020202020204" pitchFamily="34" charset="0"/>
              <a:buChar char="•"/>
            </a:pPr>
            <a:r>
              <a:rPr lang="en-US" sz="2200" dirty="0"/>
              <a:t>Python has built in functions like print(),input(),</a:t>
            </a:r>
            <a:r>
              <a:rPr lang="en-US" sz="2200" dirty="0" err="1"/>
              <a:t>int</a:t>
            </a:r>
            <a:r>
              <a:rPr lang="en-US" sz="2200" dirty="0"/>
              <a:t>(),</a:t>
            </a:r>
            <a:r>
              <a:rPr lang="en-US" sz="2200" dirty="0" err="1"/>
              <a:t>len</a:t>
            </a:r>
            <a:r>
              <a:rPr lang="en-US" sz="2200" dirty="0"/>
              <a:t>(), etc. but you can also create your own functions</a:t>
            </a:r>
          </a:p>
          <a:p>
            <a:pPr marL="342900" indent="-342900">
              <a:buFont typeface="Arial" panose="020B0604020202020204" pitchFamily="34" charset="0"/>
              <a:buChar char="•"/>
            </a:pPr>
            <a:r>
              <a:rPr lang="en-US" sz="2200" dirty="0"/>
              <a:t>There functions are called </a:t>
            </a:r>
            <a:r>
              <a:rPr lang="en-US" sz="2200" dirty="0">
                <a:solidFill>
                  <a:srgbClr val="0070C0"/>
                </a:solidFill>
              </a:rPr>
              <a:t>user-defined Functions</a:t>
            </a:r>
            <a:r>
              <a:rPr lang="en-US" sz="2200" dirty="0"/>
              <a:t> </a:t>
            </a:r>
          </a:p>
          <a:p>
            <a:r>
              <a:rPr lang="en-US" sz="2200" dirty="0"/>
              <a:t> Syntax:</a:t>
            </a:r>
          </a:p>
          <a:p>
            <a:r>
              <a:rPr lang="en-US" sz="2200" dirty="0"/>
              <a:t>	</a:t>
            </a:r>
            <a:r>
              <a:rPr lang="en-US" sz="2200" dirty="0" err="1">
                <a:solidFill>
                  <a:srgbClr val="002060"/>
                </a:solidFill>
              </a:rPr>
              <a:t>def</a:t>
            </a:r>
            <a:r>
              <a:rPr lang="en-US" sz="2200" dirty="0">
                <a:solidFill>
                  <a:srgbClr val="002060"/>
                </a:solidFill>
              </a:rPr>
              <a:t> </a:t>
            </a:r>
            <a:r>
              <a:rPr lang="en-US" sz="2200" dirty="0"/>
              <a:t>name(param1, param2 …….</a:t>
            </a:r>
            <a:r>
              <a:rPr lang="en-US" sz="2200" dirty="0" err="1"/>
              <a:t>paramN</a:t>
            </a:r>
            <a:r>
              <a:rPr lang="en-US" sz="2200" dirty="0"/>
              <a:t>):</a:t>
            </a:r>
          </a:p>
          <a:p>
            <a:r>
              <a:rPr lang="en-US" sz="2200" dirty="0"/>
              <a:t>		Statements…</a:t>
            </a:r>
            <a:br>
              <a:rPr lang="en-US" sz="2200" dirty="0"/>
            </a:br>
            <a:r>
              <a:rPr lang="en-US" sz="2200" dirty="0"/>
              <a:t>		</a:t>
            </a:r>
            <a:r>
              <a:rPr lang="en-US" sz="2200" dirty="0">
                <a:solidFill>
                  <a:srgbClr val="002060"/>
                </a:solidFill>
              </a:rPr>
              <a:t>return</a:t>
            </a:r>
            <a:r>
              <a:rPr lang="en-US" sz="2200" dirty="0"/>
              <a:t> [ expression ]</a:t>
            </a:r>
          </a:p>
          <a:p>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28710935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Defining and calling a Function:</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00472" y="1188000"/>
            <a:ext cx="9505056" cy="5009719"/>
          </a:xfrm>
          <a:prstGeom prst="rect">
            <a:avLst/>
          </a:prstGeom>
        </p:spPr>
      </p:pic>
    </p:spTree>
    <p:extLst>
      <p:ext uri="{BB962C8B-B14F-4D97-AF65-F5344CB8AC3E}">
        <p14:creationId xmlns:p14="http://schemas.microsoft.com/office/powerpoint/2010/main" val="982042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&amp; ‘Return’ value from function…</a:t>
            </a:r>
          </a:p>
        </p:txBody>
      </p:sp>
      <p:pic>
        <p:nvPicPr>
          <p:cNvPr id="7" name="Content Placeholder 6"/>
          <p:cNvPicPr>
            <a:picLocks noGrp="1" noChangeAspect="1"/>
          </p:cNvPicPr>
          <p:nvPr>
            <p:ph idx="1"/>
          </p:nvPr>
        </p:nvPicPr>
        <p:blipFill>
          <a:blip r:embed="rId2"/>
          <a:stretch>
            <a:fillRect/>
          </a:stretch>
        </p:blipFill>
        <p:spPr>
          <a:xfrm>
            <a:off x="56456" y="1340768"/>
            <a:ext cx="5048250" cy="202882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76</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1" y="3550536"/>
            <a:ext cx="5104706" cy="2638425"/>
          </a:xfrm>
          <a:prstGeom prst="rect">
            <a:avLst/>
          </a:prstGeom>
        </p:spPr>
      </p:pic>
      <p:pic>
        <p:nvPicPr>
          <p:cNvPr id="9" name="Picture 8"/>
          <p:cNvPicPr>
            <a:picLocks noChangeAspect="1"/>
          </p:cNvPicPr>
          <p:nvPr/>
        </p:nvPicPr>
        <p:blipFill>
          <a:blip r:embed="rId4"/>
          <a:stretch>
            <a:fillRect/>
          </a:stretch>
        </p:blipFill>
        <p:spPr>
          <a:xfrm>
            <a:off x="5108506" y="1340768"/>
            <a:ext cx="4741038" cy="3528392"/>
          </a:xfrm>
          <a:prstGeom prst="rect">
            <a:avLst/>
          </a:prstGeom>
        </p:spPr>
      </p:pic>
    </p:spTree>
    <p:extLst>
      <p:ext uri="{BB962C8B-B14F-4D97-AF65-F5344CB8AC3E}">
        <p14:creationId xmlns:p14="http://schemas.microsoft.com/office/powerpoint/2010/main" val="2143549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multiple values from a function</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77</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Content Placeholder 7"/>
          <p:cNvSpPr>
            <a:spLocks noGrp="1"/>
          </p:cNvSpPr>
          <p:nvPr>
            <p:ph idx="1"/>
          </p:nvPr>
        </p:nvSpPr>
        <p:spPr/>
        <p:txBody>
          <a:bodyPr/>
          <a:lstStyle/>
          <a:p>
            <a:endParaRPr lang="en-US" dirty="0"/>
          </a:p>
        </p:txBody>
      </p:sp>
      <p:pic>
        <p:nvPicPr>
          <p:cNvPr id="9" name="Picture 8"/>
          <p:cNvPicPr>
            <a:picLocks noChangeAspect="1"/>
          </p:cNvPicPr>
          <p:nvPr/>
        </p:nvPicPr>
        <p:blipFill>
          <a:blip r:embed="rId2"/>
          <a:stretch>
            <a:fillRect/>
          </a:stretch>
        </p:blipFill>
        <p:spPr>
          <a:xfrm>
            <a:off x="200472" y="1462879"/>
            <a:ext cx="5838825" cy="4270377"/>
          </a:xfrm>
          <a:prstGeom prst="rect">
            <a:avLst/>
          </a:prstGeom>
        </p:spPr>
      </p:pic>
    </p:spTree>
    <p:extLst>
      <p:ext uri="{BB962C8B-B14F-4D97-AF65-F5344CB8AC3E}">
        <p14:creationId xmlns:p14="http://schemas.microsoft.com/office/powerpoint/2010/main" val="2910320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Self-Notes (Logical Diagram)</a:t>
            </a:r>
          </a:p>
        </p:txBody>
      </p:sp>
      <p:pic>
        <p:nvPicPr>
          <p:cNvPr id="7" name="Content Placeholder 6"/>
          <p:cNvPicPr>
            <a:picLocks noGrp="1" noChangeAspect="1"/>
          </p:cNvPicPr>
          <p:nvPr>
            <p:ph idx="1"/>
          </p:nvPr>
        </p:nvPicPr>
        <p:blipFill>
          <a:blip r:embed="rId2"/>
          <a:stretch>
            <a:fillRect/>
          </a:stretch>
        </p:blipFill>
        <p:spPr>
          <a:xfrm>
            <a:off x="776536" y="1268760"/>
            <a:ext cx="7105401" cy="4216053"/>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2037490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Function (Local and Global Variable):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Local Variables:</a:t>
            </a:r>
          </a:p>
          <a:p>
            <a:pPr marL="1085761" lvl="1" indent="-342900">
              <a:buFont typeface="Wingdings" panose="05000000000000000000" pitchFamily="2" charset="2"/>
              <a:buChar char="Ø"/>
            </a:pPr>
            <a:r>
              <a:rPr lang="en-US" sz="1800" dirty="0"/>
              <a:t>The variable defined within the function has a local scope and hence they are called local variables.</a:t>
            </a:r>
          </a:p>
          <a:p>
            <a:pPr marL="1085761" lvl="1" indent="-342900">
              <a:buFont typeface="Wingdings" panose="05000000000000000000" pitchFamily="2" charset="2"/>
              <a:buChar char="Ø"/>
            </a:pPr>
            <a:r>
              <a:rPr lang="en-US" sz="1800" dirty="0"/>
              <a:t>Local scope means they can be accessed within the function only</a:t>
            </a:r>
          </a:p>
          <a:p>
            <a:pPr marL="1085761" lvl="1" indent="-342900">
              <a:buFont typeface="Wingdings" panose="05000000000000000000" pitchFamily="2" charset="2"/>
              <a:buChar char="Ø"/>
            </a:pPr>
            <a:r>
              <a:rPr lang="en-US" sz="1800" dirty="0"/>
              <a:t>They appear when the function is called and disappear when the function exits</a:t>
            </a:r>
          </a:p>
          <a:p>
            <a:pPr marL="342900" indent="-342900">
              <a:buFont typeface="Arial" panose="020B0604020202020204" pitchFamily="34" charset="0"/>
              <a:buChar char="•"/>
            </a:pPr>
            <a:r>
              <a:rPr lang="en-US" sz="1800" dirty="0"/>
              <a:t>Global Variables:</a:t>
            </a:r>
          </a:p>
          <a:p>
            <a:pPr marL="1085761" lvl="1" indent="-342900">
              <a:buFont typeface="Wingdings" panose="05000000000000000000" pitchFamily="2" charset="2"/>
              <a:buChar char="Ø"/>
            </a:pPr>
            <a:r>
              <a:rPr lang="en-US" sz="1800" dirty="0"/>
              <a:t>The variable defined outside the function has a global scope and hence they are called global variables.</a:t>
            </a:r>
          </a:p>
          <a:p>
            <a:pPr marL="1085761" lvl="1" indent="-342900">
              <a:buFont typeface="Wingdings" panose="05000000000000000000" pitchFamily="2" charset="2"/>
              <a:buChar char="Ø"/>
            </a:pPr>
            <a:r>
              <a:rPr lang="en-US" sz="1800" dirty="0"/>
              <a:t>Global scope means they can be accessed within the function as well as outside the function</a:t>
            </a:r>
          </a:p>
          <a:p>
            <a:pPr marL="1085761" lvl="1" indent="-342900">
              <a:buFont typeface="Wingdings" panose="05000000000000000000" pitchFamily="2" charset="2"/>
              <a:buChar char="Ø"/>
            </a:pPr>
            <a:r>
              <a:rPr lang="en-US" sz="1800" dirty="0"/>
              <a:t>The value of the global variable can be used by referring as global inside a function</a:t>
            </a:r>
          </a:p>
        </p:txBody>
      </p:sp>
      <p:pic>
        <p:nvPicPr>
          <p:cNvPr id="8" name="Picture 7"/>
          <p:cNvPicPr>
            <a:picLocks noChangeAspect="1"/>
          </p:cNvPicPr>
          <p:nvPr/>
        </p:nvPicPr>
        <p:blipFill>
          <a:blip r:embed="rId3"/>
          <a:stretch>
            <a:fillRect/>
          </a:stretch>
        </p:blipFill>
        <p:spPr>
          <a:xfrm>
            <a:off x="128465" y="4845685"/>
            <a:ext cx="9649072" cy="1375682"/>
          </a:xfrm>
          <a:prstGeom prst="rect">
            <a:avLst/>
          </a:prstGeom>
        </p:spPr>
      </p:pic>
    </p:spTree>
    <p:extLst>
      <p:ext uri="{BB962C8B-B14F-4D97-AF65-F5344CB8AC3E}">
        <p14:creationId xmlns:p14="http://schemas.microsoft.com/office/powerpoint/2010/main" val="406158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p:cTn id="33"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6" dur="1000"/>
                                        <p:tgtEl>
                                          <p:spTgt spid="5">
                                            <p:txEl>
                                              <p:pRg st="4" end="4"/>
                                            </p:txEl>
                                          </p:spTgt>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 calcmode="lin" valueType="num">
                                      <p:cBhvr>
                                        <p:cTn id="39"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5" end="5"/>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anim calcmode="lin" valueType="num">
                                      <p:cBhvr>
                                        <p:cTn id="45"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48" dur="1000"/>
                                        <p:tgtEl>
                                          <p:spTgt spid="5">
                                            <p:txEl>
                                              <p:pRg st="6" end="6"/>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 calcmode="lin" valueType="num">
                                      <p:cBhvr>
                                        <p:cTn id="51"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4" dur="1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66" y="401981"/>
            <a:ext cx="8543925" cy="1077020"/>
          </a:xfrm>
        </p:spPr>
        <p:txBody>
          <a:bodyPr/>
          <a:lstStyle/>
          <a:p>
            <a:r>
              <a:rPr lang="en-US" dirty="0"/>
              <a:t>Go to: </a:t>
            </a:r>
            <a:r>
              <a:rPr lang="en-US" dirty="0">
                <a:hlinkClick r:id="rId2"/>
              </a:rPr>
              <a:t>https://www.python.org/downloads/</a:t>
            </a:r>
            <a:r>
              <a:rPr lang="en-US" dirty="0"/>
              <a:t>  </a:t>
            </a:r>
          </a:p>
        </p:txBody>
      </p:sp>
      <p:sp>
        <p:nvSpPr>
          <p:cNvPr id="5" name="TextBox 4"/>
          <p:cNvSpPr txBox="1"/>
          <p:nvPr/>
        </p:nvSpPr>
        <p:spPr>
          <a:xfrm>
            <a:off x="836655" y="2798162"/>
            <a:ext cx="1773709" cy="1200329"/>
          </a:xfrm>
          <a:prstGeom prst="rect">
            <a:avLst/>
          </a:prstGeom>
          <a:noFill/>
          <a:ln>
            <a:noFill/>
          </a:ln>
        </p:spPr>
        <p:txBody>
          <a:bodyPr wrap="square" rtlCol="0">
            <a:spAutoFit/>
          </a:bodyPr>
          <a:lstStyle/>
          <a:p>
            <a:pPr algn="ctr"/>
            <a:r>
              <a:rPr lang="en-US" dirty="0">
                <a:solidFill>
                  <a:srgbClr val="FFFF00"/>
                </a:solidFill>
              </a:rPr>
              <a:t>Click the “Download Python 3.4.3 Button”</a:t>
            </a:r>
          </a:p>
        </p:txBody>
      </p:sp>
      <p:sp>
        <p:nvSpPr>
          <p:cNvPr id="7" name="Rectangle 6"/>
          <p:cNvSpPr/>
          <p:nvPr/>
        </p:nvSpPr>
        <p:spPr>
          <a:xfrm>
            <a:off x="2736056" y="2914651"/>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ics.uci.edu/~pattis/common/handouts/pythoneclipsejava/images/python/pythondownloadp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25" y="1340768"/>
            <a:ext cx="728662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77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(Local vs Global)</a:t>
            </a:r>
          </a:p>
        </p:txBody>
      </p:sp>
      <p:pic>
        <p:nvPicPr>
          <p:cNvPr id="7" name="Content Placeholder 6"/>
          <p:cNvPicPr>
            <a:picLocks noGrp="1" noChangeAspect="1"/>
          </p:cNvPicPr>
          <p:nvPr>
            <p:ph idx="1"/>
          </p:nvPr>
        </p:nvPicPr>
        <p:blipFill>
          <a:blip r:embed="rId2"/>
          <a:stretch>
            <a:fillRect/>
          </a:stretch>
        </p:blipFill>
        <p:spPr>
          <a:xfrm>
            <a:off x="272480" y="1556792"/>
            <a:ext cx="3312368" cy="4392488"/>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3440832" y="1700808"/>
            <a:ext cx="3384376" cy="4104456"/>
          </a:xfrm>
          <a:prstGeom prst="rect">
            <a:avLst/>
          </a:prstGeom>
        </p:spPr>
      </p:pic>
      <p:pic>
        <p:nvPicPr>
          <p:cNvPr id="9" name="Picture 8"/>
          <p:cNvPicPr>
            <a:picLocks noChangeAspect="1"/>
          </p:cNvPicPr>
          <p:nvPr/>
        </p:nvPicPr>
        <p:blipFill>
          <a:blip r:embed="rId4"/>
          <a:stretch>
            <a:fillRect/>
          </a:stretch>
        </p:blipFill>
        <p:spPr>
          <a:xfrm>
            <a:off x="6856407" y="1700808"/>
            <a:ext cx="2771775" cy="4104456"/>
          </a:xfrm>
          <a:prstGeom prst="rect">
            <a:avLst/>
          </a:prstGeom>
        </p:spPr>
      </p:pic>
    </p:spTree>
    <p:extLst>
      <p:ext uri="{BB962C8B-B14F-4D97-AF65-F5344CB8AC3E}">
        <p14:creationId xmlns:p14="http://schemas.microsoft.com/office/powerpoint/2010/main" val="2559266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Various 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It is possible to define a function with a variable number of argument</a:t>
            </a:r>
          </a:p>
          <a:p>
            <a:pPr marL="342900" indent="-342900">
              <a:buFont typeface="Arial" panose="020B0604020202020204" pitchFamily="34" charset="0"/>
              <a:buChar char="•"/>
            </a:pPr>
            <a:r>
              <a:rPr lang="en-US" dirty="0"/>
              <a:t>You can call a function by using the following arguments:</a:t>
            </a:r>
          </a:p>
          <a:p>
            <a:pPr marL="342900" indent="-342900">
              <a:buFont typeface="Arial" panose="020B0604020202020204" pitchFamily="34" charset="0"/>
              <a:buChar char="•"/>
            </a:pPr>
            <a:r>
              <a:rPr lang="en-US" dirty="0">
                <a:solidFill>
                  <a:srgbClr val="0070C0"/>
                </a:solidFill>
              </a:rPr>
              <a:t>Position Argument</a:t>
            </a:r>
            <a:r>
              <a:rPr lang="en-US" dirty="0"/>
              <a:t> -&gt; Arguments passed should match the function parameter from left to right</a:t>
            </a:r>
          </a:p>
          <a:p>
            <a:pPr marL="1085761" lvl="1" indent="-342900"/>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br>
              <a:rPr lang="en-US" dirty="0">
                <a:solidFill>
                  <a:srgbClr val="0070C0"/>
                </a:solidFill>
              </a:rPr>
            </a:br>
            <a:r>
              <a:rPr lang="en-US" dirty="0">
                <a:solidFill>
                  <a:srgbClr val="0070C0"/>
                </a:solidFill>
              </a:rPr>
              <a:t>Default Argument</a:t>
            </a:r>
            <a:r>
              <a:rPr lang="en-US" dirty="0"/>
              <a:t> </a:t>
            </a:r>
            <a:r>
              <a:rPr lang="en-US" dirty="0">
                <a:solidFill>
                  <a:srgbClr val="0070C0"/>
                </a:solidFill>
              </a:rPr>
              <a:t>Values -</a:t>
            </a:r>
            <a:r>
              <a:rPr lang="en-US" dirty="0"/>
              <a:t>&gt; We can assign default value for arguments to receive if the call passes too few values</a:t>
            </a:r>
            <a:endParaRPr lang="en-US" dirty="0">
              <a:solidFill>
                <a:srgbClr val="0070C0"/>
              </a:solidFill>
            </a:endParaRP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1800" dirty="0"/>
          </a:p>
        </p:txBody>
      </p:sp>
      <p:pic>
        <p:nvPicPr>
          <p:cNvPr id="6" name="Picture 5"/>
          <p:cNvPicPr>
            <a:picLocks noChangeAspect="1"/>
          </p:cNvPicPr>
          <p:nvPr/>
        </p:nvPicPr>
        <p:blipFill>
          <a:blip r:embed="rId3"/>
          <a:stretch>
            <a:fillRect/>
          </a:stretch>
        </p:blipFill>
        <p:spPr>
          <a:xfrm>
            <a:off x="2864768" y="2996952"/>
            <a:ext cx="6120680" cy="1296144"/>
          </a:xfrm>
          <a:prstGeom prst="rect">
            <a:avLst/>
          </a:prstGeom>
        </p:spPr>
      </p:pic>
      <p:pic>
        <p:nvPicPr>
          <p:cNvPr id="9" name="Picture 8"/>
          <p:cNvPicPr>
            <a:picLocks noChangeAspect="1"/>
          </p:cNvPicPr>
          <p:nvPr/>
        </p:nvPicPr>
        <p:blipFill>
          <a:blip r:embed="rId4"/>
          <a:stretch>
            <a:fillRect/>
          </a:stretch>
        </p:blipFill>
        <p:spPr>
          <a:xfrm>
            <a:off x="2898668" y="4933633"/>
            <a:ext cx="6450425" cy="1417629"/>
          </a:xfrm>
          <a:prstGeom prst="rect">
            <a:avLst/>
          </a:prstGeom>
        </p:spPr>
      </p:pic>
    </p:spTree>
    <p:extLst>
      <p:ext uri="{BB962C8B-B14F-4D97-AF65-F5344CB8AC3E}">
        <p14:creationId xmlns:p14="http://schemas.microsoft.com/office/powerpoint/2010/main" val="231894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p:cTn id="31"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Various 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rgbClr val="0070C0"/>
                </a:solidFill>
              </a:rPr>
              <a:t>Keyword Argument</a:t>
            </a:r>
            <a:r>
              <a:rPr lang="en-US" dirty="0"/>
              <a:t> -&gt; We can call a function by specifying the keyword argument in the form argument name = value</a:t>
            </a:r>
          </a:p>
          <a:p>
            <a:pPr marL="1085761" lvl="1" indent="-342900"/>
            <a:endParaRPr lang="en-US" dirty="0"/>
          </a:p>
          <a:p>
            <a:pPr marL="342900" indent="-342900">
              <a:buFont typeface="Arial" panose="020B0604020202020204" pitchFamily="34" charset="0"/>
              <a:buChar char="•"/>
            </a:pPr>
            <a:endParaRPr lang="en-US" dirty="0"/>
          </a:p>
          <a:p>
            <a:endParaRPr lang="en-US" dirty="0">
              <a:solidFill>
                <a:srgbClr val="0070C0"/>
              </a:solidFill>
            </a:endParaRPr>
          </a:p>
          <a:p>
            <a:endParaRPr lang="en-US" dirty="0">
              <a:solidFill>
                <a:srgbClr val="0070C0"/>
              </a:solidFill>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1800" dirty="0"/>
          </a:p>
        </p:txBody>
      </p:sp>
      <p:pic>
        <p:nvPicPr>
          <p:cNvPr id="8" name="Picture 7"/>
          <p:cNvPicPr>
            <a:picLocks noChangeAspect="1"/>
          </p:cNvPicPr>
          <p:nvPr/>
        </p:nvPicPr>
        <p:blipFill>
          <a:blip r:embed="rId3"/>
          <a:stretch>
            <a:fillRect/>
          </a:stretch>
        </p:blipFill>
        <p:spPr>
          <a:xfrm>
            <a:off x="2691342" y="2380078"/>
            <a:ext cx="6486525" cy="1771650"/>
          </a:xfrm>
          <a:prstGeom prst="rect">
            <a:avLst/>
          </a:prstGeom>
        </p:spPr>
      </p:pic>
    </p:spTree>
    <p:extLst>
      <p:ext uri="{BB962C8B-B14F-4D97-AF65-F5344CB8AC3E}">
        <p14:creationId xmlns:p14="http://schemas.microsoft.com/office/powerpoint/2010/main" val="29361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Various 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endParaRPr lang="en-US" sz="1800" dirty="0"/>
          </a:p>
        </p:txBody>
      </p:sp>
      <p:sp>
        <p:nvSpPr>
          <p:cNvPr id="3" name="Rectangle 2"/>
          <p:cNvSpPr/>
          <p:nvPr/>
        </p:nvSpPr>
        <p:spPr>
          <a:xfrm>
            <a:off x="308484" y="1188000"/>
            <a:ext cx="9289032" cy="4493538"/>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0070C0"/>
                </a:solidFill>
              </a:rPr>
              <a:t>Arbitrary Argument List </a:t>
            </a:r>
            <a:r>
              <a:rPr lang="en-US" sz="2200" dirty="0"/>
              <a:t> -&gt; You may need to process a function for more arguments than you specified while defining the function.</a:t>
            </a:r>
          </a:p>
          <a:p>
            <a:pPr marL="342900" indent="-342900">
              <a:buFont typeface="Arial" panose="020B0604020202020204" pitchFamily="34" charset="0"/>
              <a:buChar char="•"/>
            </a:pPr>
            <a:r>
              <a:rPr lang="en-US" sz="2200" dirty="0"/>
              <a:t>These arguments are not named in the function definition. They are used when you need to pass more arguments that you have specified while defining the function. To add an arbitrary argument in the function definition , start the variable name with </a:t>
            </a:r>
            <a:r>
              <a:rPr lang="en-US" sz="2200" dirty="0">
                <a:solidFill>
                  <a:srgbClr val="0070C0"/>
                </a:solidFill>
              </a:rPr>
              <a:t>*</a:t>
            </a:r>
            <a:r>
              <a:rPr lang="en-US" sz="2200" dirty="0"/>
              <a:t> or </a:t>
            </a:r>
            <a:r>
              <a:rPr lang="en-US" sz="2200" dirty="0">
                <a:solidFill>
                  <a:srgbClr val="0070C0"/>
                </a:solidFill>
              </a:rPr>
              <a:t>**</a:t>
            </a:r>
          </a:p>
          <a:p>
            <a:pPr marL="342900" indent="-342900">
              <a:buFont typeface="Arial" panose="020B0604020202020204" pitchFamily="34" charset="0"/>
              <a:buChar char="•"/>
            </a:pPr>
            <a:r>
              <a:rPr lang="en-US" sz="2200" dirty="0">
                <a:solidFill>
                  <a:srgbClr val="0070C0"/>
                </a:solidFill>
              </a:rPr>
              <a:t>&gt;&gt;&gt; </a:t>
            </a:r>
            <a:r>
              <a:rPr lang="en-US" sz="2200" dirty="0" err="1">
                <a:solidFill>
                  <a:srgbClr val="0070C0"/>
                </a:solidFill>
              </a:rPr>
              <a:t>def</a:t>
            </a:r>
            <a:r>
              <a:rPr lang="en-US" sz="2200" dirty="0">
                <a:solidFill>
                  <a:srgbClr val="0070C0"/>
                </a:solidFill>
              </a:rPr>
              <a:t> fun(*</a:t>
            </a:r>
            <a:r>
              <a:rPr lang="en-US" sz="2200" dirty="0" err="1">
                <a:solidFill>
                  <a:srgbClr val="0070C0"/>
                </a:solidFill>
              </a:rPr>
              <a:t>arr</a:t>
            </a:r>
            <a:r>
              <a:rPr lang="en-US" sz="2200" dirty="0">
                <a:solidFill>
                  <a:srgbClr val="0070C0"/>
                </a:solidFill>
              </a:rPr>
              <a:t>) </a:t>
            </a:r>
          </a:p>
          <a:p>
            <a:pPr marL="342900" indent="-342900">
              <a:buFont typeface="Arial" panose="020B0604020202020204" pitchFamily="34" charset="0"/>
              <a:buChar char="•"/>
            </a:pPr>
            <a:r>
              <a:rPr lang="en-US" sz="2200" dirty="0">
                <a:solidFill>
                  <a:srgbClr val="0070C0"/>
                </a:solidFill>
              </a:rPr>
              <a:t>&gt;&gt;&gt; </a:t>
            </a:r>
            <a:r>
              <a:rPr lang="en-US" sz="2200" dirty="0" err="1">
                <a:solidFill>
                  <a:srgbClr val="0070C0"/>
                </a:solidFill>
              </a:rPr>
              <a:t>def</a:t>
            </a:r>
            <a:r>
              <a:rPr lang="en-US" sz="2200" dirty="0">
                <a:solidFill>
                  <a:srgbClr val="0070C0"/>
                </a:solidFill>
              </a:rPr>
              <a:t> fun(**</a:t>
            </a:r>
            <a:r>
              <a:rPr lang="en-US" sz="2200" dirty="0" err="1">
                <a:solidFill>
                  <a:srgbClr val="0070C0"/>
                </a:solidFill>
              </a:rPr>
              <a:t>arr</a:t>
            </a:r>
            <a:r>
              <a:rPr lang="en-US" sz="2200" dirty="0">
                <a:solidFill>
                  <a:srgbClr val="0070C0"/>
                </a:solidFill>
              </a:rPr>
              <a:t>)</a:t>
            </a:r>
          </a:p>
          <a:p>
            <a:pPr marL="1085761" lvl="1" indent="-342900"/>
            <a:endParaRPr lang="en-US" sz="2200" dirty="0"/>
          </a:p>
          <a:p>
            <a:pPr marL="342900" indent="-342900">
              <a:buFont typeface="Arial" panose="020B0604020202020204" pitchFamily="34" charset="0"/>
              <a:buChar char="•"/>
            </a:pPr>
            <a:endParaRPr lang="en-US" sz="2200" dirty="0"/>
          </a:p>
          <a:p>
            <a:endParaRPr lang="en-US" sz="2200" dirty="0">
              <a:solidFill>
                <a:srgbClr val="0070C0"/>
              </a:solidFill>
            </a:endParaRPr>
          </a:p>
          <a:p>
            <a:endParaRPr lang="en-US" sz="2200" dirty="0">
              <a:solidFill>
                <a:srgbClr val="0070C0"/>
              </a:solidFill>
            </a:endParaRP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404110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a:t>
            </a:r>
          </a:p>
        </p:txBody>
      </p:sp>
      <p:pic>
        <p:nvPicPr>
          <p:cNvPr id="7" name="Content Placeholder 6"/>
          <p:cNvPicPr>
            <a:picLocks noGrp="1" noChangeAspect="1"/>
          </p:cNvPicPr>
          <p:nvPr>
            <p:ph idx="1"/>
          </p:nvPr>
        </p:nvPicPr>
        <p:blipFill>
          <a:blip r:embed="rId2"/>
          <a:stretch>
            <a:fillRect/>
          </a:stretch>
        </p:blipFill>
        <p:spPr>
          <a:xfrm>
            <a:off x="416496" y="1512888"/>
            <a:ext cx="7389241" cy="453390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2354671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Lambda Function</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128464" y="1439999"/>
            <a:ext cx="4984104" cy="2308324"/>
          </a:xfrm>
          <a:prstGeom prst="rect">
            <a:avLst/>
          </a:prstGeom>
        </p:spPr>
        <p:txBody>
          <a:bodyPr wrap="square">
            <a:spAutoFit/>
          </a:bodyPr>
          <a:lstStyle/>
          <a:p>
            <a:pPr marL="342900" indent="-342900">
              <a:buFont typeface="Arial" panose="020B0604020202020204" pitchFamily="34" charset="0"/>
              <a:buChar char="•"/>
            </a:pPr>
            <a:r>
              <a:rPr lang="en-US" dirty="0"/>
              <a:t>A simple one line function </a:t>
            </a:r>
          </a:p>
          <a:p>
            <a:endParaRPr lang="en-US" dirty="0"/>
          </a:p>
          <a:p>
            <a:pPr marL="342900" indent="-342900">
              <a:buFont typeface="Arial" panose="020B0604020202020204" pitchFamily="34" charset="0"/>
              <a:buChar char="•"/>
            </a:pPr>
            <a:r>
              <a:rPr lang="en-US" dirty="0"/>
              <a:t>Do not use </a:t>
            </a:r>
            <a:r>
              <a:rPr lang="en-US" dirty="0" err="1"/>
              <a:t>def</a:t>
            </a:r>
            <a:r>
              <a:rPr lang="en-US" dirty="0"/>
              <a:t> or return keywords. These are implicit</a:t>
            </a:r>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1784648" y="3210492"/>
            <a:ext cx="4984104" cy="2808312"/>
          </a:xfrm>
          <a:prstGeom prst="rect">
            <a:avLst/>
          </a:prstGeom>
        </p:spPr>
      </p:pic>
      <p:pic>
        <p:nvPicPr>
          <p:cNvPr id="6" name="Picture 5"/>
          <p:cNvPicPr>
            <a:picLocks noChangeAspect="1"/>
          </p:cNvPicPr>
          <p:nvPr/>
        </p:nvPicPr>
        <p:blipFill>
          <a:blip r:embed="rId4"/>
          <a:stretch>
            <a:fillRect/>
          </a:stretch>
        </p:blipFill>
        <p:spPr>
          <a:xfrm>
            <a:off x="5313040" y="1258660"/>
            <a:ext cx="4392488" cy="1882308"/>
          </a:xfrm>
          <a:prstGeom prst="rect">
            <a:avLst/>
          </a:prstGeom>
        </p:spPr>
      </p:pic>
    </p:spTree>
    <p:extLst>
      <p:ext uri="{BB962C8B-B14F-4D97-AF65-F5344CB8AC3E}">
        <p14:creationId xmlns:p14="http://schemas.microsoft.com/office/powerpoint/2010/main" val="3792882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(Lambda function)</a:t>
            </a:r>
          </a:p>
        </p:txBody>
      </p:sp>
      <p:pic>
        <p:nvPicPr>
          <p:cNvPr id="7" name="Content Placeholder 6"/>
          <p:cNvPicPr>
            <a:picLocks noGrp="1" noChangeAspect="1"/>
          </p:cNvPicPr>
          <p:nvPr>
            <p:ph idx="1"/>
          </p:nvPr>
        </p:nvPicPr>
        <p:blipFill>
          <a:blip r:embed="rId2"/>
          <a:stretch>
            <a:fillRect/>
          </a:stretch>
        </p:blipFill>
        <p:spPr>
          <a:xfrm>
            <a:off x="560512" y="1340768"/>
            <a:ext cx="8784976" cy="4464496"/>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86</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4094631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Map Example: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3" name="Picture 2"/>
          <p:cNvPicPr>
            <a:picLocks noChangeAspect="1"/>
          </p:cNvPicPr>
          <p:nvPr/>
        </p:nvPicPr>
        <p:blipFill>
          <a:blip r:embed="rId3"/>
          <a:stretch>
            <a:fillRect/>
          </a:stretch>
        </p:blipFill>
        <p:spPr>
          <a:xfrm>
            <a:off x="389570" y="3140968"/>
            <a:ext cx="9486900" cy="1733550"/>
          </a:xfrm>
          <a:prstGeom prst="rect">
            <a:avLst/>
          </a:prstGeom>
        </p:spPr>
      </p:pic>
      <p:sp>
        <p:nvSpPr>
          <p:cNvPr id="4" name="Rectangle 3"/>
          <p:cNvSpPr/>
          <p:nvPr/>
        </p:nvSpPr>
        <p:spPr>
          <a:xfrm>
            <a:off x="632520" y="1188000"/>
            <a:ext cx="9001000" cy="1107996"/>
          </a:xfrm>
          <a:prstGeom prst="rect">
            <a:avLst/>
          </a:prstGeom>
        </p:spPr>
        <p:txBody>
          <a:bodyPr wrap="square">
            <a:spAutoFit/>
          </a:bodyPr>
          <a:lstStyle/>
          <a:p>
            <a:pPr marL="342900" indent="-342900">
              <a:buFont typeface="Arial" panose="020B0604020202020204" pitchFamily="34" charset="0"/>
              <a:buChar char="•"/>
            </a:pPr>
            <a:r>
              <a:rPr lang="en-US" sz="2200" dirty="0"/>
              <a:t>Apply same function to each element of a sequence</a:t>
            </a:r>
          </a:p>
          <a:p>
            <a:endParaRPr lang="en-US" sz="2200" dirty="0"/>
          </a:p>
          <a:p>
            <a:pPr marL="342900" indent="-342900">
              <a:buFont typeface="Arial" panose="020B0604020202020204" pitchFamily="34" charset="0"/>
              <a:buChar char="•"/>
            </a:pPr>
            <a:r>
              <a:rPr lang="en-US" sz="2200" dirty="0"/>
              <a:t>Return the modified list</a:t>
            </a:r>
          </a:p>
        </p:txBody>
      </p:sp>
    </p:spTree>
    <p:extLst>
      <p:ext uri="{BB962C8B-B14F-4D97-AF65-F5344CB8AC3E}">
        <p14:creationId xmlns:p14="http://schemas.microsoft.com/office/powerpoint/2010/main" val="38113765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Map Example: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80987" y="1395412"/>
            <a:ext cx="9344025" cy="4067175"/>
          </a:xfrm>
          <a:prstGeom prst="rect">
            <a:avLst/>
          </a:prstGeom>
        </p:spPr>
      </p:pic>
    </p:spTree>
    <p:extLst>
      <p:ext uri="{BB962C8B-B14F-4D97-AF65-F5344CB8AC3E}">
        <p14:creationId xmlns:p14="http://schemas.microsoft.com/office/powerpoint/2010/main" val="2435743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(on Multiple Lists)</a:t>
            </a:r>
          </a:p>
        </p:txBody>
      </p:sp>
      <p:pic>
        <p:nvPicPr>
          <p:cNvPr id="7" name="Content Placeholder 6"/>
          <p:cNvPicPr>
            <a:picLocks noGrp="1" noChangeAspect="1"/>
          </p:cNvPicPr>
          <p:nvPr>
            <p:ph idx="1"/>
          </p:nvPr>
        </p:nvPicPr>
        <p:blipFill>
          <a:blip r:embed="rId2"/>
          <a:stretch>
            <a:fillRect/>
          </a:stretch>
        </p:blipFill>
        <p:spPr>
          <a:xfrm>
            <a:off x="200472" y="1628800"/>
            <a:ext cx="8005315" cy="3816424"/>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70899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91" y="0"/>
            <a:ext cx="9906000" cy="1188000"/>
          </a:xfrm>
        </p:spPr>
        <p:txBody>
          <a:bodyPr/>
          <a:lstStyle/>
          <a:p>
            <a:r>
              <a:rPr lang="en-US" dirty="0"/>
              <a:t>Downloading Python contd..</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10" name="Content Placeholder 9"/>
          <p:cNvSpPr>
            <a:spLocks noGrp="1"/>
          </p:cNvSpPr>
          <p:nvPr>
            <p:ph idx="1"/>
          </p:nvPr>
        </p:nvSpPr>
        <p:spPr>
          <a:xfrm>
            <a:off x="0" y="980728"/>
            <a:ext cx="9906000" cy="5215911"/>
          </a:xfrm>
        </p:spPr>
        <p:txBody>
          <a:bodyPr/>
          <a:lstStyle/>
          <a:p>
            <a:r>
              <a:rPr lang="en-US" sz="1800" dirty="0"/>
              <a:t>Click the </a:t>
            </a:r>
            <a:r>
              <a:rPr lang="en-US" sz="1800" b="1" dirty="0"/>
              <a:t>Download Python 3.7.0</a:t>
            </a:r>
            <a:r>
              <a:rPr lang="en-US" sz="1800" dirty="0"/>
              <a:t> button. The file named </a:t>
            </a:r>
            <a:r>
              <a:rPr lang="en-US" sz="1800" b="1" dirty="0"/>
              <a:t>python-3.7.0.exe</a:t>
            </a:r>
            <a:r>
              <a:rPr lang="en-US" sz="1800" dirty="0"/>
              <a:t> should start downloading into your standard download folder. This file is about 30 Mb so it might take a while to download fully if you are on a slow internet connection (it took me about 10 seconds over a cable modem).</a:t>
            </a:r>
          </a:p>
          <a:p>
            <a:r>
              <a:rPr lang="en-US" sz="1800" dirty="0"/>
              <a:t>The file should appear as</a:t>
            </a:r>
          </a:p>
          <a:p>
            <a:endParaRPr lang="en-US" sz="1800" dirty="0"/>
          </a:p>
          <a:p>
            <a:endParaRPr lang="en-US" sz="1800" dirty="0"/>
          </a:p>
          <a:p>
            <a:r>
              <a:rPr lang="en-US" sz="1800" b="1" dirty="0">
                <a:solidFill>
                  <a:srgbClr val="FF0000"/>
                </a:solidFill>
              </a:rPr>
              <a:t>Move this file to a more permanent location, so that you can install Python (and reinstall it easily later, if necessary).</a:t>
            </a:r>
          </a:p>
          <a:p>
            <a:r>
              <a:rPr lang="en-US" sz="1800" dirty="0"/>
              <a:t>Start the Installing instructions directly below.</a:t>
            </a:r>
          </a:p>
          <a:p>
            <a:br>
              <a:rPr lang="en-US" sz="1800" dirty="0"/>
            </a:br>
            <a:endParaRPr lang="en-US" sz="1800" dirty="0"/>
          </a:p>
          <a:p>
            <a:endParaRPr lang="en-US" sz="1800" dirty="0"/>
          </a:p>
          <a:p>
            <a:endParaRPr lang="en-US" dirty="0"/>
          </a:p>
        </p:txBody>
      </p:sp>
      <p:pic>
        <p:nvPicPr>
          <p:cNvPr id="11" name="Picture 10"/>
          <p:cNvPicPr>
            <a:picLocks noChangeAspect="1"/>
          </p:cNvPicPr>
          <p:nvPr/>
        </p:nvPicPr>
        <p:blipFill>
          <a:blip r:embed="rId2"/>
          <a:stretch>
            <a:fillRect/>
          </a:stretch>
        </p:blipFill>
        <p:spPr>
          <a:xfrm>
            <a:off x="704527" y="2564904"/>
            <a:ext cx="1743761" cy="504056"/>
          </a:xfrm>
          <a:prstGeom prst="rect">
            <a:avLst/>
          </a:prstGeom>
        </p:spPr>
      </p:pic>
    </p:spTree>
    <p:extLst>
      <p:ext uri="{BB962C8B-B14F-4D97-AF65-F5344CB8AC3E}">
        <p14:creationId xmlns:p14="http://schemas.microsoft.com/office/powerpoint/2010/main" val="19543180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a:t>	Filter Function:</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344488" y="1340768"/>
            <a:ext cx="9361040" cy="923330"/>
          </a:xfrm>
          <a:prstGeom prst="rect">
            <a:avLst/>
          </a:prstGeom>
        </p:spPr>
        <p:txBody>
          <a:bodyPr wrap="square">
            <a:spAutoFit/>
          </a:bodyPr>
          <a:lstStyle/>
          <a:p>
            <a:pPr marL="342900" indent="-342900">
              <a:buFont typeface="Arial" panose="020B0604020202020204" pitchFamily="34" charset="0"/>
              <a:buChar char="•"/>
            </a:pPr>
            <a:r>
              <a:rPr lang="en-US" dirty="0"/>
              <a:t>Filter items out of a sequence</a:t>
            </a:r>
          </a:p>
          <a:p>
            <a:endParaRPr lang="en-US" dirty="0"/>
          </a:p>
          <a:p>
            <a:pPr marL="342900" indent="-342900">
              <a:buFont typeface="Arial" panose="020B0604020202020204" pitchFamily="34" charset="0"/>
              <a:buChar char="•"/>
            </a:pPr>
            <a:r>
              <a:rPr lang="en-US" dirty="0"/>
              <a:t>Return the filtered list</a:t>
            </a:r>
          </a:p>
        </p:txBody>
      </p:sp>
      <p:pic>
        <p:nvPicPr>
          <p:cNvPr id="4" name="Picture 3"/>
          <p:cNvPicPr>
            <a:picLocks noChangeAspect="1"/>
          </p:cNvPicPr>
          <p:nvPr/>
        </p:nvPicPr>
        <p:blipFill>
          <a:blip r:embed="rId3"/>
          <a:stretch>
            <a:fillRect/>
          </a:stretch>
        </p:blipFill>
        <p:spPr>
          <a:xfrm>
            <a:off x="632520" y="2996952"/>
            <a:ext cx="8001000" cy="1924050"/>
          </a:xfrm>
          <a:prstGeom prst="rect">
            <a:avLst/>
          </a:prstGeom>
        </p:spPr>
      </p:pic>
    </p:spTree>
    <p:extLst>
      <p:ext uri="{BB962C8B-B14F-4D97-AF65-F5344CB8AC3E}">
        <p14:creationId xmlns:p14="http://schemas.microsoft.com/office/powerpoint/2010/main" val="14902934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a:t>	Filter Function:</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42900" y="1500187"/>
            <a:ext cx="9220200" cy="3857625"/>
          </a:xfrm>
          <a:prstGeom prst="rect">
            <a:avLst/>
          </a:prstGeom>
        </p:spPr>
      </p:pic>
    </p:spTree>
    <p:extLst>
      <p:ext uri="{BB962C8B-B14F-4D97-AF65-F5344CB8AC3E}">
        <p14:creationId xmlns:p14="http://schemas.microsoft.com/office/powerpoint/2010/main" val="33324168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a:t>	Reduce Function:</a:t>
            </a:r>
            <a:endParaRPr lang="en-US" sz="3200" dirty="0"/>
          </a:p>
        </p:txBody>
      </p:sp>
      <p:sp>
        <p:nvSpPr>
          <p:cNvPr id="2" name="Content Placeholder 1"/>
          <p:cNvSpPr>
            <a:spLocks noGrp="1"/>
          </p:cNvSpPr>
          <p:nvPr>
            <p:ph idx="1"/>
          </p:nvPr>
        </p:nvSpPr>
        <p:spPr/>
        <p:txBody>
          <a:bodyPr/>
          <a:lstStyle/>
          <a:p>
            <a:pPr>
              <a:buFont typeface="Wingdings" panose="05000000000000000000" pitchFamily="2" charset="2"/>
              <a:buChar char="Ø"/>
            </a:pPr>
            <a:r>
              <a:rPr lang="en-IN" dirty="0"/>
              <a:t>Applies same operation to items of a sequence</a:t>
            </a:r>
          </a:p>
          <a:p>
            <a:pPr>
              <a:buFont typeface="Wingdings" panose="05000000000000000000" pitchFamily="2" charset="2"/>
              <a:buChar char="Ø"/>
            </a:pPr>
            <a:r>
              <a:rPr lang="en-IN" dirty="0"/>
              <a:t>Uses result of operation as first </a:t>
            </a:r>
            <a:r>
              <a:rPr lang="en-IN" dirty="0" err="1"/>
              <a:t>param</a:t>
            </a:r>
            <a:r>
              <a:rPr lang="en-IN" dirty="0"/>
              <a:t> of next operation</a:t>
            </a:r>
          </a:p>
          <a:p>
            <a:pPr>
              <a:buFont typeface="Wingdings" panose="05000000000000000000" pitchFamily="2" charset="2"/>
              <a:buChar char="Ø"/>
            </a:pPr>
            <a:r>
              <a:rPr lang="en-IN" dirty="0"/>
              <a:t>Returns an item, not a list</a:t>
            </a:r>
          </a:p>
        </p:txBody>
      </p:sp>
      <p:pic>
        <p:nvPicPr>
          <p:cNvPr id="3" name="Picture 2"/>
          <p:cNvPicPr>
            <a:picLocks noChangeAspect="1"/>
          </p:cNvPicPr>
          <p:nvPr/>
        </p:nvPicPr>
        <p:blipFill>
          <a:blip r:embed="rId3"/>
          <a:stretch>
            <a:fillRect/>
          </a:stretch>
        </p:blipFill>
        <p:spPr>
          <a:xfrm>
            <a:off x="776536" y="3212976"/>
            <a:ext cx="8134350" cy="1752600"/>
          </a:xfrm>
          <a:prstGeom prst="rect">
            <a:avLst/>
          </a:prstGeom>
        </p:spPr>
      </p:pic>
    </p:spTree>
    <p:extLst>
      <p:ext uri="{BB962C8B-B14F-4D97-AF65-F5344CB8AC3E}">
        <p14:creationId xmlns:p14="http://schemas.microsoft.com/office/powerpoint/2010/main" val="1586987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a:t>	Reduce Function:</a:t>
            </a:r>
            <a:endParaRPr lang="en-US" sz="3200" dirty="0"/>
          </a:p>
        </p:txBody>
      </p:sp>
      <p:pic>
        <p:nvPicPr>
          <p:cNvPr id="4" name="Picture 3"/>
          <p:cNvPicPr>
            <a:picLocks noChangeAspect="1"/>
          </p:cNvPicPr>
          <p:nvPr/>
        </p:nvPicPr>
        <p:blipFill>
          <a:blip r:embed="rId3"/>
          <a:stretch>
            <a:fillRect/>
          </a:stretch>
        </p:blipFill>
        <p:spPr>
          <a:xfrm>
            <a:off x="272480" y="836713"/>
            <a:ext cx="9217024" cy="2952328"/>
          </a:xfrm>
          <a:prstGeom prst="rect">
            <a:avLst/>
          </a:prstGeom>
        </p:spPr>
      </p:pic>
      <p:pic>
        <p:nvPicPr>
          <p:cNvPr id="2" name="Picture 1"/>
          <p:cNvPicPr>
            <a:picLocks noChangeAspect="1"/>
          </p:cNvPicPr>
          <p:nvPr/>
        </p:nvPicPr>
        <p:blipFill>
          <a:blip r:embed="rId4"/>
          <a:stretch>
            <a:fillRect/>
          </a:stretch>
        </p:blipFill>
        <p:spPr>
          <a:xfrm>
            <a:off x="2881312" y="3789041"/>
            <a:ext cx="4143375" cy="2448271"/>
          </a:xfrm>
          <a:prstGeom prst="rect">
            <a:avLst/>
          </a:prstGeom>
        </p:spPr>
      </p:pic>
    </p:spTree>
    <p:extLst>
      <p:ext uri="{BB962C8B-B14F-4D97-AF65-F5344CB8AC3E}">
        <p14:creationId xmlns:p14="http://schemas.microsoft.com/office/powerpoint/2010/main" val="32379868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File Handling &amp; I/O Method</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416496" y="1439999"/>
            <a:ext cx="9267825" cy="4076700"/>
          </a:xfrm>
          <a:prstGeom prst="rect">
            <a:avLst/>
          </a:prstGeom>
        </p:spPr>
      </p:pic>
    </p:spTree>
    <p:extLst>
      <p:ext uri="{BB962C8B-B14F-4D97-AF65-F5344CB8AC3E}">
        <p14:creationId xmlns:p14="http://schemas.microsoft.com/office/powerpoint/2010/main" val="9691563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0"/>
            <a:ext cx="9906000" cy="836712"/>
          </a:xfrm>
        </p:spPr>
        <p:txBody>
          <a:bodyPr/>
          <a:lstStyle/>
          <a:p>
            <a:pPr algn="l"/>
            <a:r>
              <a:rPr lang="en-US" sz="3200" dirty="0"/>
              <a:t>	Mode of opening a file</a:t>
            </a:r>
          </a:p>
        </p:txBody>
      </p:sp>
      <p:sp>
        <p:nvSpPr>
          <p:cNvPr id="2" name="Content Placeholder 1"/>
          <p:cNvSpPr>
            <a:spLocks noGrp="1"/>
          </p:cNvSpPr>
          <p:nvPr>
            <p:ph idx="1"/>
          </p:nvPr>
        </p:nvSpPr>
        <p:spPr/>
        <p:txBody>
          <a:bodyPr/>
          <a:lstStyle/>
          <a:p>
            <a:pPr marL="0" indent="0">
              <a:buNone/>
            </a:pPr>
            <a:r>
              <a:rPr lang="en-IN" dirty="0"/>
              <a:t>.</a:t>
            </a:r>
          </a:p>
        </p:txBody>
      </p:sp>
      <p:pic>
        <p:nvPicPr>
          <p:cNvPr id="3" name="Picture 2"/>
          <p:cNvPicPr>
            <a:picLocks noChangeAspect="1"/>
          </p:cNvPicPr>
          <p:nvPr/>
        </p:nvPicPr>
        <p:blipFill>
          <a:blip r:embed="rId3"/>
          <a:stretch>
            <a:fillRect/>
          </a:stretch>
        </p:blipFill>
        <p:spPr>
          <a:xfrm>
            <a:off x="118682" y="716353"/>
            <a:ext cx="9591675" cy="3733800"/>
          </a:xfrm>
          <a:prstGeom prst="rect">
            <a:avLst/>
          </a:prstGeom>
        </p:spPr>
      </p:pic>
      <p:pic>
        <p:nvPicPr>
          <p:cNvPr id="4" name="Picture 3"/>
          <p:cNvPicPr>
            <a:picLocks noChangeAspect="1"/>
          </p:cNvPicPr>
          <p:nvPr/>
        </p:nvPicPr>
        <p:blipFill>
          <a:blip r:embed="rId4"/>
          <a:stretch>
            <a:fillRect/>
          </a:stretch>
        </p:blipFill>
        <p:spPr>
          <a:xfrm>
            <a:off x="142494" y="4280189"/>
            <a:ext cx="9544050" cy="2009775"/>
          </a:xfrm>
          <a:prstGeom prst="rect">
            <a:avLst/>
          </a:prstGeom>
        </p:spPr>
      </p:pic>
    </p:spTree>
    <p:extLst>
      <p:ext uri="{BB962C8B-B14F-4D97-AF65-F5344CB8AC3E}">
        <p14:creationId xmlns:p14="http://schemas.microsoft.com/office/powerpoint/2010/main" val="5916466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The File Attribute:</a:t>
            </a:r>
          </a:p>
        </p:txBody>
      </p:sp>
      <p:sp>
        <p:nvSpPr>
          <p:cNvPr id="2" name="Content Placeholder 1"/>
          <p:cNvSpPr>
            <a:spLocks noGrp="1"/>
          </p:cNvSpPr>
          <p:nvPr>
            <p:ph idx="1"/>
          </p:nvPr>
        </p:nvSpPr>
        <p:spPr/>
        <p:txBody>
          <a:bodyPr/>
          <a:lstStyle/>
          <a:p>
            <a:pPr marL="0" indent="0">
              <a:buNone/>
            </a:pPr>
            <a:r>
              <a:rPr lang="en-IN" dirty="0"/>
              <a:t>.</a:t>
            </a:r>
          </a:p>
        </p:txBody>
      </p:sp>
      <p:pic>
        <p:nvPicPr>
          <p:cNvPr id="3" name="Picture 2"/>
          <p:cNvPicPr>
            <a:picLocks noChangeAspect="1"/>
          </p:cNvPicPr>
          <p:nvPr/>
        </p:nvPicPr>
        <p:blipFill>
          <a:blip r:embed="rId3"/>
          <a:stretch>
            <a:fillRect/>
          </a:stretch>
        </p:blipFill>
        <p:spPr>
          <a:xfrm>
            <a:off x="128464" y="1844824"/>
            <a:ext cx="9553575" cy="2790825"/>
          </a:xfrm>
          <a:prstGeom prst="rect">
            <a:avLst/>
          </a:prstGeom>
        </p:spPr>
      </p:pic>
    </p:spTree>
    <p:extLst>
      <p:ext uri="{BB962C8B-B14F-4D97-AF65-F5344CB8AC3E}">
        <p14:creationId xmlns:p14="http://schemas.microsoft.com/office/powerpoint/2010/main" val="2527741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Common File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157162" y="1340768"/>
            <a:ext cx="9591675" cy="4400550"/>
          </a:xfrm>
          <a:prstGeom prst="rect">
            <a:avLst/>
          </a:prstGeom>
        </p:spPr>
      </p:pic>
    </p:spTree>
    <p:extLst>
      <p:ext uri="{BB962C8B-B14F-4D97-AF65-F5344CB8AC3E}">
        <p14:creationId xmlns:p14="http://schemas.microsoft.com/office/powerpoint/2010/main" val="11901230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Handling Examples</a:t>
            </a:r>
          </a:p>
        </p:txBody>
      </p:sp>
      <p:pic>
        <p:nvPicPr>
          <p:cNvPr id="7" name="Content Placeholder 6"/>
          <p:cNvPicPr>
            <a:picLocks noGrp="1" noChangeAspect="1"/>
          </p:cNvPicPr>
          <p:nvPr>
            <p:ph idx="1"/>
          </p:nvPr>
        </p:nvPicPr>
        <p:blipFill>
          <a:blip r:embed="rId2"/>
          <a:stretch>
            <a:fillRect/>
          </a:stretch>
        </p:blipFill>
        <p:spPr>
          <a:xfrm>
            <a:off x="488504" y="1439863"/>
            <a:ext cx="8784976"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557897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Contd..</a:t>
            </a:r>
          </a:p>
        </p:txBody>
      </p:sp>
      <p:pic>
        <p:nvPicPr>
          <p:cNvPr id="7" name="Content Placeholder 6"/>
          <p:cNvPicPr>
            <a:picLocks noGrp="1" noChangeAspect="1"/>
          </p:cNvPicPr>
          <p:nvPr>
            <p:ph idx="1"/>
          </p:nvPr>
        </p:nvPicPr>
        <p:blipFill>
          <a:blip r:embed="rId2"/>
          <a:stretch>
            <a:fillRect/>
          </a:stretch>
        </p:blipFill>
        <p:spPr>
          <a:xfrm>
            <a:off x="560512" y="1439863"/>
            <a:ext cx="6795281"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724357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RizCDI3sCkiGOfdTrEEhRg"/>
</p:tagLst>
</file>

<file path=ppt/theme/theme1.xml><?xml version="1.0" encoding="utf-8"?>
<a:theme xmlns:a="http://schemas.openxmlformats.org/drawingml/2006/main" name="Capgemini ppt template (External)">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eption personnalisée">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1863</TotalTime>
  <Words>3454</Words>
  <Application>Microsoft Office PowerPoint</Application>
  <PresentationFormat>A4 Paper (210x297 mm)</PresentationFormat>
  <Paragraphs>635</Paragraphs>
  <Slides>102</Slides>
  <Notes>58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102</vt:i4>
      </vt:variant>
    </vt:vector>
  </HeadingPairs>
  <TitlesOfParts>
    <vt:vector size="110" baseType="lpstr">
      <vt:lpstr>Arial</vt:lpstr>
      <vt:lpstr>Arial Narrow</vt:lpstr>
      <vt:lpstr>Calibri</vt:lpstr>
      <vt:lpstr>Courier New</vt:lpstr>
      <vt:lpstr>Times New Roman</vt:lpstr>
      <vt:lpstr>Wingdings</vt:lpstr>
      <vt:lpstr>Capgemini ppt template (External)</vt:lpstr>
      <vt:lpstr>Conception personnalisée</vt:lpstr>
      <vt:lpstr>Python Programming</vt:lpstr>
      <vt:lpstr> Python Introduction:</vt:lpstr>
      <vt:lpstr> Who &amp; Where -- Python:</vt:lpstr>
      <vt:lpstr> Python Features</vt:lpstr>
      <vt:lpstr>Flavors of Python</vt:lpstr>
      <vt:lpstr> Python Installation</vt:lpstr>
      <vt:lpstr>Installing Python 3.7.0</vt:lpstr>
      <vt:lpstr>Go to: https://www.python.org/downloads/  </vt:lpstr>
      <vt:lpstr>Downloading Python contd..</vt:lpstr>
      <vt:lpstr>Installing python </vt:lpstr>
      <vt:lpstr>PowerPoint Presentation</vt:lpstr>
      <vt:lpstr>Python Installation</vt:lpstr>
      <vt:lpstr>Installation Complete</vt:lpstr>
      <vt:lpstr>VERIFY PYTHON INSTALLATION</vt:lpstr>
      <vt:lpstr>             PATH ISSUE (PYTHON)</vt:lpstr>
      <vt:lpstr>Setting your environment path</vt:lpstr>
      <vt:lpstr>Test Python installation</vt:lpstr>
      <vt:lpstr>Installing Python 3 Packages</vt:lpstr>
      <vt:lpstr>Open the Command Prompt</vt:lpstr>
      <vt:lpstr>Java vs Python</vt:lpstr>
      <vt:lpstr>Python2 or Python3</vt:lpstr>
      <vt:lpstr>Python2 or Python3 contd..</vt:lpstr>
      <vt:lpstr> Operators in Python:</vt:lpstr>
      <vt:lpstr> Arithmetic Operators</vt:lpstr>
      <vt:lpstr>Arithmetic Operators.. contd</vt:lpstr>
      <vt:lpstr> Assignment Operators</vt:lpstr>
      <vt:lpstr> Comparison Operators</vt:lpstr>
      <vt:lpstr> Logical Operators</vt:lpstr>
      <vt:lpstr> Bitwise Operators</vt:lpstr>
      <vt:lpstr> Bitwise Operators Cont… </vt:lpstr>
      <vt:lpstr> Identity Operators:</vt:lpstr>
      <vt:lpstr> Membership Operators:</vt:lpstr>
      <vt:lpstr> Datatype:</vt:lpstr>
      <vt:lpstr> Datatype Cont…</vt:lpstr>
      <vt:lpstr> Datatype Cont…</vt:lpstr>
      <vt:lpstr> String Sequence Operations:</vt:lpstr>
      <vt:lpstr>Access String Characters</vt:lpstr>
      <vt:lpstr> String Type Specific Method:</vt:lpstr>
      <vt:lpstr>  Datatype Cont…</vt:lpstr>
      <vt:lpstr>Tuples Explained</vt:lpstr>
      <vt:lpstr> Tuple Operations:</vt:lpstr>
      <vt:lpstr>Tuple Functions</vt:lpstr>
      <vt:lpstr> Datatype Cont…</vt:lpstr>
      <vt:lpstr>PowerPoint Presentation</vt:lpstr>
      <vt:lpstr>Access List Elements</vt:lpstr>
      <vt:lpstr> List Operations:</vt:lpstr>
      <vt:lpstr> List Operations</vt:lpstr>
      <vt:lpstr>Tuple vs List</vt:lpstr>
      <vt:lpstr>  Datatype Cont…</vt:lpstr>
      <vt:lpstr> Dictionary Methods</vt:lpstr>
      <vt:lpstr>Dictionary </vt:lpstr>
      <vt:lpstr>Dictionary Operations</vt:lpstr>
      <vt:lpstr>  Dictionary Methods</vt:lpstr>
      <vt:lpstr>Test Your Skills</vt:lpstr>
      <vt:lpstr> Datatype Cont…</vt:lpstr>
      <vt:lpstr> Set Methods</vt:lpstr>
      <vt:lpstr>Set Data Structure</vt:lpstr>
      <vt:lpstr>Examples</vt:lpstr>
      <vt:lpstr>Test Yourself.. </vt:lpstr>
      <vt:lpstr>Test Yourself…</vt:lpstr>
      <vt:lpstr> Flow Control Cont…</vt:lpstr>
      <vt:lpstr> Flow Control</vt:lpstr>
      <vt:lpstr> Flow Control Cont…</vt:lpstr>
      <vt:lpstr> Flow Control Cont…</vt:lpstr>
      <vt:lpstr>Test Yourself.. </vt:lpstr>
      <vt:lpstr>Test Yourself…</vt:lpstr>
      <vt:lpstr> Flow Control Cont…</vt:lpstr>
      <vt:lpstr> Flow Control Cont…</vt:lpstr>
      <vt:lpstr> Flow Control Cont…</vt:lpstr>
      <vt:lpstr> Flow Control Cont…</vt:lpstr>
      <vt:lpstr> Flow Control Cont…</vt:lpstr>
      <vt:lpstr>Pass keyword</vt:lpstr>
      <vt:lpstr> Function</vt:lpstr>
      <vt:lpstr> Function Cont…</vt:lpstr>
      <vt:lpstr> Defining and calling a Function:</vt:lpstr>
      <vt:lpstr>Examples &amp; ‘Return’ value from function…</vt:lpstr>
      <vt:lpstr>Returning multiple values from a function</vt:lpstr>
      <vt:lpstr>Self-Notes (Logical Diagram)</vt:lpstr>
      <vt:lpstr> Function (Local and Global Variable):</vt:lpstr>
      <vt:lpstr>Example (Local vs Global)</vt:lpstr>
      <vt:lpstr> Various Form of Function Arguments:</vt:lpstr>
      <vt:lpstr> Various Form of Function Arguments:</vt:lpstr>
      <vt:lpstr> Various Form of Function Arguments:</vt:lpstr>
      <vt:lpstr>Test Yourself..</vt:lpstr>
      <vt:lpstr> Lambda Function</vt:lpstr>
      <vt:lpstr>Example (Lambda function)</vt:lpstr>
      <vt:lpstr> Map Example:</vt:lpstr>
      <vt:lpstr> Map Example:</vt:lpstr>
      <vt:lpstr>Map (on Multiple Lists)</vt:lpstr>
      <vt:lpstr> Filter Function:</vt:lpstr>
      <vt:lpstr> Filter Function:</vt:lpstr>
      <vt:lpstr> Reduce Function:</vt:lpstr>
      <vt:lpstr> Reduce Function:</vt:lpstr>
      <vt:lpstr> File Handling &amp; I/O Method</vt:lpstr>
      <vt:lpstr> Mode of opening a file</vt:lpstr>
      <vt:lpstr> The File Attribute:</vt:lpstr>
      <vt:lpstr> Common File Methods:</vt:lpstr>
      <vt:lpstr>File Handling Examples</vt:lpstr>
      <vt:lpstr>Examples Contd..</vt:lpstr>
      <vt:lpstr> Common File Methods:</vt:lpstr>
      <vt:lpstr>Handling CSV Files</vt:lpstr>
      <vt:lpstr>…,</vt:lpstr>
    </vt:vector>
  </TitlesOfParts>
  <Company>Capgemini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Capgemini ppt template</dc:title>
  <dc:creator>uronnen</dc:creator>
  <cp:lastModifiedBy>Trainer40@koenig-solutions.com Trainer</cp:lastModifiedBy>
  <cp:revision>864</cp:revision>
  <cp:lastPrinted>2011-05-16T20:55:49Z</cp:lastPrinted>
  <dcterms:created xsi:type="dcterms:W3CDTF">2011-03-22T09:44:08Z</dcterms:created>
  <dcterms:modified xsi:type="dcterms:W3CDTF">2022-05-16T12:22:17Z</dcterms:modified>
</cp:coreProperties>
</file>